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5" r:id="rId3"/>
    <p:sldMasterId id="2147483733" r:id="rId4"/>
    <p:sldMasterId id="2147483752" r:id="rId5"/>
  </p:sldMasterIdLst>
  <p:notesMasterIdLst>
    <p:notesMasterId r:id="rId64"/>
  </p:notesMasterIdLst>
  <p:sldIdLst>
    <p:sldId id="258" r:id="rId6"/>
    <p:sldId id="340" r:id="rId7"/>
    <p:sldId id="342" r:id="rId8"/>
    <p:sldId id="256" r:id="rId9"/>
    <p:sldId id="325" r:id="rId10"/>
    <p:sldId id="260" r:id="rId11"/>
    <p:sldId id="343" r:id="rId12"/>
    <p:sldId id="344" r:id="rId13"/>
    <p:sldId id="345" r:id="rId14"/>
    <p:sldId id="351" r:id="rId15"/>
    <p:sldId id="352" r:id="rId16"/>
    <p:sldId id="346" r:id="rId17"/>
    <p:sldId id="359" r:id="rId18"/>
    <p:sldId id="348" r:id="rId19"/>
    <p:sldId id="349" r:id="rId20"/>
    <p:sldId id="350" r:id="rId21"/>
    <p:sldId id="353" r:id="rId22"/>
    <p:sldId id="354" r:id="rId23"/>
    <p:sldId id="326" r:id="rId24"/>
    <p:sldId id="367" r:id="rId25"/>
    <p:sldId id="368" r:id="rId26"/>
    <p:sldId id="369" r:id="rId27"/>
    <p:sldId id="370" r:id="rId28"/>
    <p:sldId id="355" r:id="rId29"/>
    <p:sldId id="356" r:id="rId30"/>
    <p:sldId id="357" r:id="rId31"/>
    <p:sldId id="358" r:id="rId32"/>
    <p:sldId id="330" r:id="rId33"/>
    <p:sldId id="341" r:id="rId34"/>
    <p:sldId id="335" r:id="rId35"/>
    <p:sldId id="336" r:id="rId36"/>
    <p:sldId id="337" r:id="rId37"/>
    <p:sldId id="316" r:id="rId38"/>
    <p:sldId id="360" r:id="rId39"/>
    <p:sldId id="362" r:id="rId40"/>
    <p:sldId id="361" r:id="rId41"/>
    <p:sldId id="310" r:id="rId42"/>
    <p:sldId id="293" r:id="rId43"/>
    <p:sldId id="311" r:id="rId44"/>
    <p:sldId id="363" r:id="rId45"/>
    <p:sldId id="372" r:id="rId46"/>
    <p:sldId id="373" r:id="rId47"/>
    <p:sldId id="364" r:id="rId48"/>
    <p:sldId id="365" r:id="rId49"/>
    <p:sldId id="313" r:id="rId50"/>
    <p:sldId id="280" r:id="rId51"/>
    <p:sldId id="283" r:id="rId52"/>
    <p:sldId id="276" r:id="rId53"/>
    <p:sldId id="314" r:id="rId54"/>
    <p:sldId id="294" r:id="rId55"/>
    <p:sldId id="322" r:id="rId56"/>
    <p:sldId id="299" r:id="rId57"/>
    <p:sldId id="300" r:id="rId58"/>
    <p:sldId id="315" r:id="rId59"/>
    <p:sldId id="304" r:id="rId60"/>
    <p:sldId id="305" r:id="rId61"/>
    <p:sldId id="338" r:id="rId62"/>
    <p:sldId id="27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258"/>
            <p14:sldId id="340"/>
            <p14:sldId id="342"/>
            <p14:sldId id="256"/>
            <p14:sldId id="325"/>
          </p14:sldIdLst>
        </p14:section>
        <p14:section name="Introduction" id="{ECBE6B28-7418-4569-ADA6-F40E0F805A9C}">
          <p14:sldIdLst>
            <p14:sldId id="260"/>
            <p14:sldId id="343"/>
            <p14:sldId id="344"/>
            <p14:sldId id="345"/>
            <p14:sldId id="351"/>
            <p14:sldId id="352"/>
            <p14:sldId id="346"/>
            <p14:sldId id="359"/>
            <p14:sldId id="348"/>
            <p14:sldId id="349"/>
            <p14:sldId id="350"/>
            <p14:sldId id="353"/>
            <p14:sldId id="354"/>
            <p14:sldId id="326"/>
            <p14:sldId id="367"/>
            <p14:sldId id="368"/>
            <p14:sldId id="369"/>
            <p14:sldId id="370"/>
            <p14:sldId id="355"/>
            <p14:sldId id="356"/>
            <p14:sldId id="357"/>
            <p14:sldId id="358"/>
            <p14:sldId id="330"/>
            <p14:sldId id="341"/>
            <p14:sldId id="335"/>
            <p14:sldId id="336"/>
            <p14:sldId id="337"/>
            <p14:sldId id="316"/>
            <p14:sldId id="360"/>
            <p14:sldId id="362"/>
            <p14:sldId id="361"/>
            <p14:sldId id="310"/>
            <p14:sldId id="293"/>
            <p14:sldId id="311"/>
            <p14:sldId id="363"/>
            <p14:sldId id="372"/>
            <p14:sldId id="373"/>
            <p14:sldId id="364"/>
            <p14:sldId id="365"/>
          </p14:sldIdLst>
        </p14:section>
        <p14:section name="Containers" id="{E575AD71-CE06-4408-BA8A-83D46DBC1322}">
          <p14:sldIdLst/>
        </p14:section>
        <p14:section name="Container Image" id="{18B1465A-0FB9-45C4-968F-FAF226CEBEC0}">
          <p14:sldIdLst/>
        </p14:section>
        <p14:section name="Microservices" id="{E4782C6F-DB91-433C-B5DE-05404ECAE8BE}">
          <p14:sldIdLst/>
        </p14:section>
        <p14:section name="DevOps" id="{91C05DE1-49B4-41F0-A035-7E9D598A0CD4}">
          <p14:sldIdLst>
            <p14:sldId id="313"/>
            <p14:sldId id="280"/>
          </p14:sldIdLst>
        </p14:section>
        <p14:section name="Cloud" id="{B6C62BA9-4A5D-4874-820D-2BE09278B685}">
          <p14:sldIdLst>
            <p14:sldId id="283"/>
            <p14:sldId id="276"/>
            <p14:sldId id="314"/>
          </p14:sldIdLst>
        </p14:section>
        <p14:section name="Close" id="{38FB0E6F-4107-44FC-978B-E5A4320A554E}">
          <p14:sldIdLst>
            <p14:sldId id="294"/>
            <p14:sldId id="322"/>
            <p14:sldId id="299"/>
            <p14:sldId id="300"/>
            <p14:sldId id="315"/>
            <p14:sldId id="304"/>
            <p14:sldId id="305"/>
            <p14:sldId id="338"/>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1"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1505" autoAdjust="0"/>
  </p:normalViewPr>
  <p:slideViewPr>
    <p:cSldViewPr snapToGrid="0">
      <p:cViewPr varScale="1">
        <p:scale>
          <a:sx n="73" d="100"/>
          <a:sy n="73" d="100"/>
        </p:scale>
        <p:origin x="99" y="51"/>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11/14/2017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itproguru.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itproguru.com/abou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DevOps, Containers and Next Generation Micro Services</a:t>
            </a:r>
          </a:p>
          <a:p>
            <a:r>
              <a:rPr lang="en-US" dirty="0"/>
              <a:t>Abstract: Are you up to speed with the next HUGE WAVE of virtualization… containers and micro services?  How will these great technologies impact our datacenters as they move into the mainstream?  Come to this session to have a look at the near future.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08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10</a:t>
            </a:fld>
            <a:endParaRPr lang="en-US"/>
          </a:p>
        </p:txBody>
      </p:sp>
    </p:spTree>
    <p:extLst>
      <p:ext uri="{BB962C8B-B14F-4D97-AF65-F5344CB8AC3E}">
        <p14:creationId xmlns:p14="http://schemas.microsoft.com/office/powerpoint/2010/main" val="71878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11</a:t>
            </a:fld>
            <a:endParaRPr lang="en-US"/>
          </a:p>
        </p:txBody>
      </p:sp>
    </p:spTree>
    <p:extLst>
      <p:ext uri="{BB962C8B-B14F-4D97-AF65-F5344CB8AC3E}">
        <p14:creationId xmlns:p14="http://schemas.microsoft.com/office/powerpoint/2010/main" val="123481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11/14/2017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3440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Azure – we have undergone massive culture change, resulting in a great environment, openness and double stock price (since Feb 2014). Microsoft is now sharing these lesson with our customers. Azure is an open cloud so whatever tools you use now, you can continue to use.</a:t>
            </a:r>
            <a:endParaRPr lang="en-US" dirty="0"/>
          </a:p>
        </p:txBody>
      </p:sp>
      <p:sp>
        <p:nvSpPr>
          <p:cNvPr id="4" name="Slide Number Placeholder 3"/>
          <p:cNvSpPr>
            <a:spLocks noGrp="1"/>
          </p:cNvSpPr>
          <p:nvPr>
            <p:ph type="sldNum" sz="quarter" idx="10"/>
          </p:nvPr>
        </p:nvSpPr>
        <p:spPr/>
        <p:txBody>
          <a:bodyPr/>
          <a:lstStyle/>
          <a:p>
            <a:fld id="{D0C21525-FA02-4EFB-9D77-E9C6E69B6435}" type="slidenum">
              <a:rPr lang="en-US" smtClean="0"/>
              <a:t>13</a:t>
            </a:fld>
            <a:endParaRPr lang="en-US"/>
          </a:p>
        </p:txBody>
      </p:sp>
    </p:spTree>
    <p:extLst>
      <p:ext uri="{BB962C8B-B14F-4D97-AF65-F5344CB8AC3E}">
        <p14:creationId xmlns:p14="http://schemas.microsoft.com/office/powerpoint/2010/main" val="110046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11/14/2017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21121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11/14/2017 7:30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15</a:t>
            </a:fld>
            <a:endParaRPr lang="en-US" altLang="en-US"/>
          </a:p>
        </p:txBody>
      </p:sp>
    </p:spTree>
    <p:extLst>
      <p:ext uri="{BB962C8B-B14F-4D97-AF65-F5344CB8AC3E}">
        <p14:creationId xmlns:p14="http://schemas.microsoft.com/office/powerpoint/2010/main" val="401579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fld id="{716ADE6C-1B6B-435D-8521-5097B11251C3}" type="slidenum">
              <a:rPr lang="en-AU" smtClean="0"/>
              <a:t>16</a:t>
            </a:fld>
            <a:endParaRPr lang="en-AU"/>
          </a:p>
        </p:txBody>
      </p:sp>
    </p:spTree>
    <p:extLst>
      <p:ext uri="{BB962C8B-B14F-4D97-AF65-F5344CB8AC3E}">
        <p14:creationId xmlns:p14="http://schemas.microsoft.com/office/powerpoint/2010/main" val="134279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17</a:t>
            </a:fld>
            <a:endParaRPr lang="en-US"/>
          </a:p>
        </p:txBody>
      </p:sp>
    </p:spTree>
    <p:extLst>
      <p:ext uri="{BB962C8B-B14F-4D97-AF65-F5344CB8AC3E}">
        <p14:creationId xmlns:p14="http://schemas.microsoft.com/office/powerpoint/2010/main" val="1774489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11/14/2017 7:30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14858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11/14/2017 7:30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80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a:t>
            </a:fld>
            <a:endParaRPr lang="en-US"/>
          </a:p>
        </p:txBody>
      </p:sp>
    </p:spTree>
    <p:extLst>
      <p:ext uri="{BB962C8B-B14F-4D97-AF65-F5344CB8AC3E}">
        <p14:creationId xmlns:p14="http://schemas.microsoft.com/office/powerpoint/2010/main" val="753675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20</a:t>
            </a:fld>
            <a:endParaRPr lang="en-US"/>
          </a:p>
        </p:txBody>
      </p:sp>
    </p:spTree>
    <p:extLst>
      <p:ext uri="{BB962C8B-B14F-4D97-AF65-F5344CB8AC3E}">
        <p14:creationId xmlns:p14="http://schemas.microsoft.com/office/powerpoint/2010/main" val="354407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21</a:t>
            </a:fld>
            <a:endParaRPr lang="en-US"/>
          </a:p>
        </p:txBody>
      </p:sp>
    </p:spTree>
    <p:extLst>
      <p:ext uri="{BB962C8B-B14F-4D97-AF65-F5344CB8AC3E}">
        <p14:creationId xmlns:p14="http://schemas.microsoft.com/office/powerpoint/2010/main" val="271813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22</a:t>
            </a:fld>
            <a:endParaRPr lang="en-US"/>
          </a:p>
        </p:txBody>
      </p:sp>
    </p:spTree>
    <p:extLst>
      <p:ext uri="{BB962C8B-B14F-4D97-AF65-F5344CB8AC3E}">
        <p14:creationId xmlns:p14="http://schemas.microsoft.com/office/powerpoint/2010/main" val="910525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23</a:t>
            </a:fld>
            <a:endParaRPr lang="en-US"/>
          </a:p>
        </p:txBody>
      </p:sp>
    </p:spTree>
    <p:extLst>
      <p:ext uri="{BB962C8B-B14F-4D97-AF65-F5344CB8AC3E}">
        <p14:creationId xmlns:p14="http://schemas.microsoft.com/office/powerpoint/2010/main" val="2267014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11/14/2017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898602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11/14/2017 7:30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6473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11/14/2017 7:30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7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980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11/14/2017 7:31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483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29</a:t>
            </a:fld>
            <a:endParaRPr lang="en-US"/>
          </a:p>
        </p:txBody>
      </p:sp>
    </p:spTree>
    <p:extLst>
      <p:ext uri="{BB962C8B-B14F-4D97-AF65-F5344CB8AC3E}">
        <p14:creationId xmlns:p14="http://schemas.microsoft.com/office/powerpoint/2010/main" val="274012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21525-FA02-4EFB-9D77-E9C6E69B6435}" type="slidenum">
              <a:rPr lang="en-US" smtClean="0"/>
              <a:t>3</a:t>
            </a:fld>
            <a:endParaRPr lang="en-US"/>
          </a:p>
        </p:txBody>
      </p:sp>
    </p:spTree>
    <p:extLst>
      <p:ext uri="{BB962C8B-B14F-4D97-AF65-F5344CB8AC3E}">
        <p14:creationId xmlns:p14="http://schemas.microsoft.com/office/powerpoint/2010/main" val="1339444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30</a:t>
            </a:fld>
            <a:endParaRPr lang="en-US"/>
          </a:p>
        </p:txBody>
      </p:sp>
    </p:spTree>
    <p:extLst>
      <p:ext uri="{BB962C8B-B14F-4D97-AF65-F5344CB8AC3E}">
        <p14:creationId xmlns:p14="http://schemas.microsoft.com/office/powerpoint/2010/main" val="3209127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Dockerized</a:t>
            </a:r>
            <a:r>
              <a:rPr lang="en-US" dirty="0"/>
              <a:t> Apps are fully portable.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01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32</a:t>
            </a:fld>
            <a:endParaRPr lang="en-US"/>
          </a:p>
        </p:txBody>
      </p:sp>
    </p:spTree>
    <p:extLst>
      <p:ext uri="{BB962C8B-B14F-4D97-AF65-F5344CB8AC3E}">
        <p14:creationId xmlns:p14="http://schemas.microsoft.com/office/powerpoint/2010/main" val="1520958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33</a:t>
            </a:fld>
            <a:endParaRPr lang="en-US"/>
          </a:p>
        </p:txBody>
      </p:sp>
    </p:spTree>
    <p:extLst>
      <p:ext uri="{BB962C8B-B14F-4D97-AF65-F5344CB8AC3E}">
        <p14:creationId xmlns:p14="http://schemas.microsoft.com/office/powerpoint/2010/main" val="2185005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34</a:t>
            </a:fld>
            <a:endParaRPr lang="en-US"/>
          </a:p>
        </p:txBody>
      </p:sp>
    </p:spTree>
    <p:extLst>
      <p:ext uri="{BB962C8B-B14F-4D97-AF65-F5344CB8AC3E}">
        <p14:creationId xmlns:p14="http://schemas.microsoft.com/office/powerpoint/2010/main" val="3717704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35</a:t>
            </a:fld>
            <a:endParaRPr lang="en-US"/>
          </a:p>
        </p:txBody>
      </p:sp>
    </p:spTree>
    <p:extLst>
      <p:ext uri="{BB962C8B-B14F-4D97-AF65-F5344CB8AC3E}">
        <p14:creationId xmlns:p14="http://schemas.microsoft.com/office/powerpoint/2010/main" val="4024074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36</a:t>
            </a:fld>
            <a:endParaRPr lang="en-US"/>
          </a:p>
        </p:txBody>
      </p:sp>
    </p:spTree>
    <p:extLst>
      <p:ext uri="{BB962C8B-B14F-4D97-AF65-F5344CB8AC3E}">
        <p14:creationId xmlns:p14="http://schemas.microsoft.com/office/powerpoint/2010/main" val="166332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37</a:t>
            </a:fld>
            <a:endParaRPr lang="en-US"/>
          </a:p>
        </p:txBody>
      </p:sp>
    </p:spTree>
    <p:extLst>
      <p:ext uri="{BB962C8B-B14F-4D97-AF65-F5344CB8AC3E}">
        <p14:creationId xmlns:p14="http://schemas.microsoft.com/office/powerpoint/2010/main" val="379089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38</a:t>
            </a:fld>
            <a:endParaRPr lang="en-US"/>
          </a:p>
        </p:txBody>
      </p:sp>
    </p:spTree>
    <p:extLst>
      <p:ext uri="{BB962C8B-B14F-4D97-AF65-F5344CB8AC3E}">
        <p14:creationId xmlns:p14="http://schemas.microsoft.com/office/powerpoint/2010/main" val="2730063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29948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3"/>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4"/>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4</a:t>
            </a:fld>
            <a:endParaRPr lang="en-US"/>
          </a:p>
        </p:txBody>
      </p:sp>
    </p:spTree>
    <p:extLst>
      <p:ext uri="{BB962C8B-B14F-4D97-AF65-F5344CB8AC3E}">
        <p14:creationId xmlns:p14="http://schemas.microsoft.com/office/powerpoint/2010/main" val="3754343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40</a:t>
            </a:fld>
            <a:endParaRPr lang="en-US"/>
          </a:p>
        </p:txBody>
      </p:sp>
    </p:spTree>
    <p:extLst>
      <p:ext uri="{BB962C8B-B14F-4D97-AF65-F5344CB8AC3E}">
        <p14:creationId xmlns:p14="http://schemas.microsoft.com/office/powerpoint/2010/main" val="498872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41</a:t>
            </a:fld>
            <a:endParaRPr lang="en-US"/>
          </a:p>
        </p:txBody>
      </p:sp>
    </p:spTree>
    <p:extLst>
      <p:ext uri="{BB962C8B-B14F-4D97-AF65-F5344CB8AC3E}">
        <p14:creationId xmlns:p14="http://schemas.microsoft.com/office/powerpoint/2010/main" val="4026436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42</a:t>
            </a:fld>
            <a:endParaRPr lang="en-US"/>
          </a:p>
        </p:txBody>
      </p:sp>
    </p:spTree>
    <p:extLst>
      <p:ext uri="{BB962C8B-B14F-4D97-AF65-F5344CB8AC3E}">
        <p14:creationId xmlns:p14="http://schemas.microsoft.com/office/powerpoint/2010/main" val="1669602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43</a:t>
            </a:fld>
            <a:endParaRPr lang="en-US"/>
          </a:p>
        </p:txBody>
      </p:sp>
    </p:spTree>
    <p:extLst>
      <p:ext uri="{BB962C8B-B14F-4D97-AF65-F5344CB8AC3E}">
        <p14:creationId xmlns:p14="http://schemas.microsoft.com/office/powerpoint/2010/main" val="3837962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Feb-2017: Azure compliance coverag</a:t>
            </a:r>
            <a:r>
              <a:rPr lang="en-US" baseline="0" dirty="0"/>
              <a:t>e includes 54 offerings.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016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CI/CD = Continuous Integration/Continuous</a:t>
            </a:r>
            <a:r>
              <a:rPr lang="en-US" baseline="0" dirty="0"/>
              <a:t> Deployment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11/14/2017 7:31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26052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11/14/2017 7:31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32537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11/14/2017 7:31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7338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11/14/2017 7:31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8011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71350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5</a:t>
            </a:fld>
            <a:endParaRPr lang="en-US"/>
          </a:p>
        </p:txBody>
      </p:sp>
    </p:spTree>
    <p:extLst>
      <p:ext uri="{BB962C8B-B14F-4D97-AF65-F5344CB8AC3E}">
        <p14:creationId xmlns:p14="http://schemas.microsoft.com/office/powerpoint/2010/main" val="452857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50</a:t>
            </a:fld>
            <a:endParaRPr lang="en-US"/>
          </a:p>
        </p:txBody>
      </p:sp>
    </p:spTree>
    <p:extLst>
      <p:ext uri="{BB962C8B-B14F-4D97-AF65-F5344CB8AC3E}">
        <p14:creationId xmlns:p14="http://schemas.microsoft.com/office/powerpoint/2010/main" val="1144500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51</a:t>
            </a:fld>
            <a:endParaRPr lang="en-US"/>
          </a:p>
        </p:txBody>
      </p:sp>
    </p:spTree>
    <p:extLst>
      <p:ext uri="{BB962C8B-B14F-4D97-AF65-F5344CB8AC3E}">
        <p14:creationId xmlns:p14="http://schemas.microsoft.com/office/powerpoint/2010/main" val="3343806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11/14/2017 7:31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83682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11/14/2017 7:31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7937068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54</a:t>
            </a:fld>
            <a:endParaRPr lang="en-US"/>
          </a:p>
        </p:txBody>
      </p:sp>
    </p:spTree>
    <p:extLst>
      <p:ext uri="{BB962C8B-B14F-4D97-AF65-F5344CB8AC3E}">
        <p14:creationId xmlns:p14="http://schemas.microsoft.com/office/powerpoint/2010/main" val="62241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11/14/2017 7:31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53365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11/14/2017 7:31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15401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CA44E0-6ABB-4CBD-8351-69864DC90C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885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11/14/2017 7:31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8522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11/14/2017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589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7</a:t>
            </a:fld>
            <a:endParaRPr lang="en-AU"/>
          </a:p>
        </p:txBody>
      </p:sp>
    </p:spTree>
    <p:extLst>
      <p:ext uri="{BB962C8B-B14F-4D97-AF65-F5344CB8AC3E}">
        <p14:creationId xmlns:p14="http://schemas.microsoft.com/office/powerpoint/2010/main" val="8056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8</a:t>
            </a:fld>
            <a:endParaRPr lang="en-US"/>
          </a:p>
        </p:txBody>
      </p:sp>
    </p:spTree>
    <p:extLst>
      <p:ext uri="{BB962C8B-B14F-4D97-AF65-F5344CB8AC3E}">
        <p14:creationId xmlns:p14="http://schemas.microsoft.com/office/powerpoint/2010/main" val="354531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9</a:t>
            </a:fld>
            <a:endParaRPr lang="en-US"/>
          </a:p>
        </p:txBody>
      </p:sp>
    </p:spTree>
    <p:extLst>
      <p:ext uri="{BB962C8B-B14F-4D97-AF65-F5344CB8AC3E}">
        <p14:creationId xmlns:p14="http://schemas.microsoft.com/office/powerpoint/2010/main" val="56238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05955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30035178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0099284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8542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53372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2860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649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EFC6C9-64D4-43E2-813E-165DE9CE5EC3}"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38728607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9443088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FC6C9-64D4-43E2-813E-165DE9CE5EC3}"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739400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FC6C9-64D4-43E2-813E-165DE9CE5EC3}"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3881777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FC6C9-64D4-43E2-813E-165DE9CE5EC3}" type="datetimeFigureOut">
              <a:rPr lang="en-US" smtClean="0"/>
              <a:t>11/14/2017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453537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FC6C9-64D4-43E2-813E-165DE9CE5EC3}" type="datetimeFigureOut">
              <a:rPr lang="en-US" smtClean="0"/>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1655546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FC6C9-64D4-43E2-813E-165DE9CE5EC3}" type="datetimeFigureOut">
              <a:rPr lang="en-US" smtClean="0"/>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373922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7020262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EFC6C9-64D4-43E2-813E-165DE9CE5EC3}"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8204034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14811841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FC6C9-64D4-43E2-813E-165DE9CE5EC3}"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839C94-6EE0-4F64-9CD3-DCAF3262D661}" type="slidenum">
              <a:rPr lang="en-US" smtClean="0"/>
              <a:t>‹#›</a:t>
            </a:fld>
            <a:endParaRPr lang="en-US"/>
          </a:p>
        </p:txBody>
      </p:sp>
    </p:spTree>
    <p:extLst>
      <p:ext uri="{BB962C8B-B14F-4D97-AF65-F5344CB8AC3E}">
        <p14:creationId xmlns:p14="http://schemas.microsoft.com/office/powerpoint/2010/main" val="2038082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6798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73628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48534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495261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28714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98124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646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262432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2"/>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pic>
        <p:nvPicPr>
          <p:cNvPr id="4" name="Picture 3"/>
          <p:cNvPicPr>
            <a:picLocks noChangeAspect="1"/>
          </p:cNvPicPr>
          <p:nvPr userDrawn="1"/>
        </p:nvPicPr>
        <p:blipFill>
          <a:blip r:embed="rId2"/>
          <a:stretch>
            <a:fillRect/>
          </a:stretch>
        </p:blipFill>
        <p:spPr bwMode="black">
          <a:xfrm>
            <a:off x="9472721" y="6237743"/>
            <a:ext cx="2504967" cy="213871"/>
          </a:xfrm>
          <a:prstGeom prst="rect">
            <a:avLst/>
          </a:prstGeom>
        </p:spPr>
      </p:pic>
    </p:spTree>
    <p:extLst>
      <p:ext uri="{BB962C8B-B14F-4D97-AF65-F5344CB8AC3E}">
        <p14:creationId xmlns:p14="http://schemas.microsoft.com/office/powerpoint/2010/main" val="11085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11/14/2017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846659"/>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387798"/>
          </a:xfrm>
        </p:spPr>
        <p:txBody>
          <a:bodyPr/>
          <a:lstStyle/>
          <a:p>
            <a:endParaRPr lang="en-US"/>
          </a:p>
        </p:txBody>
      </p:sp>
      <p:sp>
        <p:nvSpPr>
          <p:cNvPr id="6" name="Text Placeholder 5"/>
          <p:cNvSpPr>
            <a:spLocks noGrp="1"/>
          </p:cNvSpPr>
          <p:nvPr>
            <p:ph type="body" sz="quarter" idx="11"/>
          </p:nvPr>
        </p:nvSpPr>
        <p:spPr>
          <a:xfrm>
            <a:off x="358569" y="2062070"/>
            <a:ext cx="5378549" cy="178043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74532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4E3-1DA5-433F-88DB-13C8F573B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4D3F5-1429-4F7E-91BC-8D8B00A39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219268-A600-4D7B-B1A2-27D6D5185E13}"/>
              </a:ext>
            </a:extLst>
          </p:cNvPr>
          <p:cNvSpPr>
            <a:spLocks noGrp="1"/>
          </p:cNvSpPr>
          <p:nvPr>
            <p:ph type="dt" sz="half" idx="10"/>
          </p:nvPr>
        </p:nvSpPr>
        <p:spPr/>
        <p:txBody>
          <a:bodyPr/>
          <a:lstStyle/>
          <a:p>
            <a:fld id="{70682CC8-7365-41FD-97B3-4B5F69B1FF01}" type="datetimeFigureOut">
              <a:rPr lang="en-US" smtClean="0"/>
              <a:t>11/14/2017</a:t>
            </a:fld>
            <a:endParaRPr lang="en-US"/>
          </a:p>
        </p:txBody>
      </p:sp>
      <p:sp>
        <p:nvSpPr>
          <p:cNvPr id="5" name="Footer Placeholder 4">
            <a:extLst>
              <a:ext uri="{FF2B5EF4-FFF2-40B4-BE49-F238E27FC236}">
                <a16:creationId xmlns:a16="http://schemas.microsoft.com/office/drawing/2014/main" id="{66A1C914-4DEC-48A3-A673-59FF7A720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9B1B6-89B5-4F10-A2DE-9428768474DE}"/>
              </a:ext>
            </a:extLst>
          </p:cNvPr>
          <p:cNvSpPr>
            <a:spLocks noGrp="1"/>
          </p:cNvSpPr>
          <p:nvPr>
            <p:ph type="sldNum" sz="quarter" idx="12"/>
          </p:nvPr>
        </p:nvSpPr>
        <p:spPr/>
        <p:txBody>
          <a:bodyPr/>
          <a:lstStyle/>
          <a:p>
            <a:fld id="{8F3DFD59-7D51-4940-85DF-458EDBDDF7B2}" type="slidenum">
              <a:rPr lang="en-US" smtClean="0"/>
              <a:t>‹#›</a:t>
            </a:fld>
            <a:endParaRPr lang="en-US"/>
          </a:p>
        </p:txBody>
      </p:sp>
    </p:spTree>
    <p:extLst>
      <p:ext uri="{BB962C8B-B14F-4D97-AF65-F5344CB8AC3E}">
        <p14:creationId xmlns:p14="http://schemas.microsoft.com/office/powerpoint/2010/main" val="18079686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46439753"/>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3694403"/>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3610726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906213717"/>
      </p:ext>
    </p:extLst>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535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3287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613710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772024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4837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3971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407068537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4146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70720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64925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94796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27027065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48923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088283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820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20134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9051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24062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5723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1450789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18491530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247845392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6400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4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24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83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113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411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38246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343827"/>
      </p:ext>
    </p:extLst>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6195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219476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4499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0657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383660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51999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296305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11/14/2017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621157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11/14/2017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904624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11/14/2017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7549816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986427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11/14/2017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931689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116984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53396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theme" Target="../theme/theme3.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4.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5.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11/14/2017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94" r:id="rId13"/>
    <p:sldLayoutId id="2147483764" r:id="rId14"/>
    <p:sldLayoutId id="2147483765" r:id="rId15"/>
    <p:sldLayoutId id="2147483766" r:id="rId16"/>
    <p:sldLayoutId id="2147483767" r:id="rId17"/>
    <p:sldLayoutId id="2147483768" r:id="rId18"/>
    <p:sldLayoutId id="214748376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2" r:id="rId30"/>
    <p:sldLayoutId id="2147483693" r:id="rId31"/>
    <p:sldLayoutId id="2147483770" r:id="rId32"/>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5971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11/14/2017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2965355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EFC6C9-64D4-43E2-813E-165DE9CE5EC3}" type="datetimeFigureOut">
              <a:rPr lang="en-US" smtClean="0"/>
              <a:t>11/14/2017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39C94-6EE0-4F64-9CD3-DCAF3262D661}" type="slidenum">
              <a:rPr lang="en-US" smtClean="0"/>
              <a:t>‹#›</a:t>
            </a:fld>
            <a:endParaRPr lang="en-US"/>
          </a:p>
        </p:txBody>
      </p:sp>
    </p:spTree>
    <p:extLst>
      <p:ext uri="{BB962C8B-B14F-4D97-AF65-F5344CB8AC3E}">
        <p14:creationId xmlns:p14="http://schemas.microsoft.com/office/powerpoint/2010/main" val="355864589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hyperlink" Target="http://aka.ms/70-534-book" TargetMode="External"/><Relationship Id="rId4" Type="http://schemas.openxmlformats.org/officeDocument/2006/relationships/image" Target="../media/image18.png"/><Relationship Id="rId9" Type="http://schemas.openxmlformats.org/officeDocument/2006/relationships/image" Target="../media/image22.jpeg"/></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6.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5.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7.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www.meetup.com/NYPluralsightStudy" TargetMode="External"/><Relationship Id="rId2" Type="http://schemas.openxmlformats.org/officeDocument/2006/relationships/notesSlide" Target="../notesSlides/notesSlide2.xml"/><Relationship Id="rId1" Type="http://schemas.openxmlformats.org/officeDocument/2006/relationships/slideLayout" Target="../slideLayouts/slideLayout108.xml"/><Relationship Id="rId6" Type="http://schemas.openxmlformats.org/officeDocument/2006/relationships/hyperlink" Target="http://www.meetup.com/MMADNYC" TargetMode="External"/><Relationship Id="rId5" Type="http://schemas.openxmlformats.org/officeDocument/2006/relationships/hyperlink" Target="http://www.meetup.com/nycmobiledev" TargetMode="External"/><Relationship Id="rId4" Type="http://schemas.openxmlformats.org/officeDocument/2006/relationships/hyperlink" Target="http://www.meetup.com/MMADNJ"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7.png"/><Relationship Id="rId7" Type="http://schemas.openxmlformats.org/officeDocument/2006/relationships/image" Target="../media/image42.png"/><Relationship Id="rId12"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41.png"/><Relationship Id="rId10" Type="http://schemas.openxmlformats.org/officeDocument/2006/relationships/diagramQuickStyle" Target="../diagrams/quickStyle1.xml"/><Relationship Id="rId4" Type="http://schemas.openxmlformats.org/officeDocument/2006/relationships/image" Target="../media/image40.png"/><Relationship Id="rId9"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2.jpg"/><Relationship Id="rId5" Type="http://schemas.openxmlformats.org/officeDocument/2006/relationships/image" Target="../media/image51.jpeg"/><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55.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hyperlink" Target="https://linkedin.com/in/danstolts"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5" Type="http://schemas.openxmlformats.org/officeDocument/2006/relationships/hyperlink" Target="http://itproguru.com/about" TargetMode="External"/><Relationship Id="rId4" Type="http://schemas.openxmlformats.org/officeDocument/2006/relationships/hyperlink" Target="http://itproguru.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26.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25.png"/><Relationship Id="rId2" Type="http://schemas.openxmlformats.org/officeDocument/2006/relationships/notesSlide" Target="../notesSlides/notesSlide33.xml"/><Relationship Id="rId16" Type="http://schemas.openxmlformats.org/officeDocument/2006/relationships/hyperlink" Target="https://en.wikipedia.org/wiki/A/B_testing" TargetMode="External"/><Relationship Id="rId1" Type="http://schemas.openxmlformats.org/officeDocument/2006/relationships/slideLayout" Target="../slideLayouts/slideLayout28.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27.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Azure-Functions" TargetMode="External"/><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8" Type="http://schemas.openxmlformats.org/officeDocument/2006/relationships/hyperlink" Target="http://www.asd.gov.au/infosec/irap/index.htm" TargetMode="External"/><Relationship Id="rId13" Type="http://schemas.openxmlformats.org/officeDocument/2006/relationships/image" Target="../media/image70.jpeg"/><Relationship Id="rId18" Type="http://schemas.openxmlformats.org/officeDocument/2006/relationships/image" Target="../media/image75.png"/><Relationship Id="rId26" Type="http://schemas.openxmlformats.org/officeDocument/2006/relationships/image" Target="../media/image83.png"/><Relationship Id="rId39" Type="http://schemas.openxmlformats.org/officeDocument/2006/relationships/image" Target="../media/image96.png"/><Relationship Id="rId3" Type="http://schemas.openxmlformats.org/officeDocument/2006/relationships/image" Target="../media/image62.png"/><Relationship Id="rId21" Type="http://schemas.openxmlformats.org/officeDocument/2006/relationships/image" Target="../media/image78.jpeg"/><Relationship Id="rId34" Type="http://schemas.openxmlformats.org/officeDocument/2006/relationships/image" Target="../media/image91.png"/><Relationship Id="rId42" Type="http://schemas.openxmlformats.org/officeDocument/2006/relationships/image" Target="../media/image99.png"/><Relationship Id="rId47" Type="http://schemas.openxmlformats.org/officeDocument/2006/relationships/image" Target="../media/image104.png"/><Relationship Id="rId7" Type="http://schemas.openxmlformats.org/officeDocument/2006/relationships/image" Target="../media/image66.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 Type="http://schemas.openxmlformats.org/officeDocument/2006/relationships/notesSlide" Target="../notesSlides/notesSlide44.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jpeg"/><Relationship Id="rId41" Type="http://schemas.openxmlformats.org/officeDocument/2006/relationships/image" Target="../media/image98.jpeg"/><Relationship Id="rId1" Type="http://schemas.openxmlformats.org/officeDocument/2006/relationships/slideLayout" Target="../slideLayouts/slideLayout49.xml"/><Relationship Id="rId6" Type="http://schemas.openxmlformats.org/officeDocument/2006/relationships/image" Target="../media/image65.png"/><Relationship Id="rId11" Type="http://schemas.openxmlformats.org/officeDocument/2006/relationships/image" Target="../media/image68.jpeg"/><Relationship Id="rId24" Type="http://schemas.openxmlformats.org/officeDocument/2006/relationships/image" Target="../media/image81.jpeg"/><Relationship Id="rId32" Type="http://schemas.openxmlformats.org/officeDocument/2006/relationships/image" Target="../media/image89.jpeg"/><Relationship Id="rId37" Type="http://schemas.openxmlformats.org/officeDocument/2006/relationships/image" Target="../media/image94.jpeg"/><Relationship Id="rId40" Type="http://schemas.openxmlformats.org/officeDocument/2006/relationships/image" Target="../media/image97.gif"/><Relationship Id="rId45" Type="http://schemas.openxmlformats.org/officeDocument/2006/relationships/image" Target="../media/image102.png"/><Relationship Id="rId5" Type="http://schemas.openxmlformats.org/officeDocument/2006/relationships/image" Target="../media/image64.jpe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hyperlink" Target="https://www.fisc.or.jp/" TargetMode="External"/><Relationship Id="rId19" Type="http://schemas.openxmlformats.org/officeDocument/2006/relationships/image" Target="../media/image76.jpeg"/><Relationship Id="rId31" Type="http://schemas.openxmlformats.org/officeDocument/2006/relationships/image" Target="../media/image88.jpeg"/><Relationship Id="rId44" Type="http://schemas.openxmlformats.org/officeDocument/2006/relationships/image" Target="../media/image101.jpeg"/><Relationship Id="rId4" Type="http://schemas.openxmlformats.org/officeDocument/2006/relationships/image" Target="../media/image63.jpeg"/><Relationship Id="rId9" Type="http://schemas.openxmlformats.org/officeDocument/2006/relationships/image" Target="../media/image67.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30.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48.png"/><Relationship Id="rId9" Type="http://schemas.openxmlformats.org/officeDocument/2006/relationships/image" Target="../media/image117.png"/></Relationships>
</file>

<file path=ppt/slides/_rels/slide49.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jpeg"/><Relationship Id="rId39" Type="http://schemas.openxmlformats.org/officeDocument/2006/relationships/image" Target="../media/image157.png"/><Relationship Id="rId3" Type="http://schemas.openxmlformats.org/officeDocument/2006/relationships/image" Target="../media/image121.png"/><Relationship Id="rId21" Type="http://schemas.openxmlformats.org/officeDocument/2006/relationships/image" Target="../media/image139.png"/><Relationship Id="rId34" Type="http://schemas.openxmlformats.org/officeDocument/2006/relationships/image" Target="../media/image152.png"/><Relationship Id="rId42" Type="http://schemas.openxmlformats.org/officeDocument/2006/relationships/image" Target="../media/image160.jpg"/><Relationship Id="rId47" Type="http://schemas.openxmlformats.org/officeDocument/2006/relationships/image" Target="../media/image165.jpeg"/><Relationship Id="rId50" Type="http://schemas.openxmlformats.org/officeDocument/2006/relationships/image" Target="../media/image168.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33" Type="http://schemas.openxmlformats.org/officeDocument/2006/relationships/image" Target="../media/image151.png"/><Relationship Id="rId38" Type="http://schemas.openxmlformats.org/officeDocument/2006/relationships/image" Target="../media/image156.png"/><Relationship Id="rId46" Type="http://schemas.openxmlformats.org/officeDocument/2006/relationships/image" Target="../media/image164.png"/><Relationship Id="rId2" Type="http://schemas.openxmlformats.org/officeDocument/2006/relationships/notesSlide" Target="../notesSlides/notesSlide49.xml"/><Relationship Id="rId16" Type="http://schemas.openxmlformats.org/officeDocument/2006/relationships/image" Target="../media/image134.png"/><Relationship Id="rId20" Type="http://schemas.openxmlformats.org/officeDocument/2006/relationships/image" Target="../media/image138.jpeg"/><Relationship Id="rId29" Type="http://schemas.openxmlformats.org/officeDocument/2006/relationships/image" Target="../media/image147.png"/><Relationship Id="rId41" Type="http://schemas.openxmlformats.org/officeDocument/2006/relationships/image" Target="../media/image159.png"/><Relationship Id="rId1" Type="http://schemas.openxmlformats.org/officeDocument/2006/relationships/slideLayout" Target="../slideLayouts/slideLayout49.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jpeg"/><Relationship Id="rId32" Type="http://schemas.openxmlformats.org/officeDocument/2006/relationships/image" Target="../media/image150.png"/><Relationship Id="rId37" Type="http://schemas.openxmlformats.org/officeDocument/2006/relationships/image" Target="../media/image155.png"/><Relationship Id="rId40" Type="http://schemas.openxmlformats.org/officeDocument/2006/relationships/image" Target="../media/image158.png"/><Relationship Id="rId45" Type="http://schemas.openxmlformats.org/officeDocument/2006/relationships/image" Target="../media/image163.jp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36" Type="http://schemas.openxmlformats.org/officeDocument/2006/relationships/image" Target="../media/image154.png"/><Relationship Id="rId49" Type="http://schemas.openxmlformats.org/officeDocument/2006/relationships/image" Target="../media/image167.png"/><Relationship Id="rId10" Type="http://schemas.openxmlformats.org/officeDocument/2006/relationships/image" Target="../media/image128.emf"/><Relationship Id="rId19" Type="http://schemas.openxmlformats.org/officeDocument/2006/relationships/image" Target="../media/image137.png"/><Relationship Id="rId31" Type="http://schemas.openxmlformats.org/officeDocument/2006/relationships/image" Target="../media/image149.png"/><Relationship Id="rId44" Type="http://schemas.openxmlformats.org/officeDocument/2006/relationships/image" Target="../media/image162.png"/><Relationship Id="rId52" Type="http://schemas.openxmlformats.org/officeDocument/2006/relationships/image" Target="../media/image170.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 Id="rId30" Type="http://schemas.openxmlformats.org/officeDocument/2006/relationships/image" Target="../media/image148.png"/><Relationship Id="rId35" Type="http://schemas.openxmlformats.org/officeDocument/2006/relationships/image" Target="../media/image153.png"/><Relationship Id="rId43" Type="http://schemas.openxmlformats.org/officeDocument/2006/relationships/image" Target="../media/image161.emf"/><Relationship Id="rId48" Type="http://schemas.openxmlformats.org/officeDocument/2006/relationships/image" Target="../media/image166.png"/><Relationship Id="rId8" Type="http://schemas.openxmlformats.org/officeDocument/2006/relationships/image" Target="../media/image126.png"/><Relationship Id="rId51" Type="http://schemas.openxmlformats.org/officeDocument/2006/relationships/image" Target="../media/image1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hyperlink" Target="https://beta.docker.com/docs/"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56.xml"/><Relationship Id="rId1" Type="http://schemas.openxmlformats.org/officeDocument/2006/relationships/slideLayout" Target="../slideLayouts/slideLayout22.xml"/><Relationship Id="rId6" Type="http://schemas.openxmlformats.org/officeDocument/2006/relationships/hyperlink" Target="https://twitter.com/search?f=realtime&amp;q=#talkdevops&amp;src=savs" TargetMode="External"/><Relationship Id="rId5" Type="http://schemas.openxmlformats.org/officeDocument/2006/relationships/hyperlink" Target="http://aka.ms/devopsmva" TargetMode="External"/><Relationship Id="rId4" Type="http://schemas.openxmlformats.org/officeDocument/2006/relationships/hyperlink" Target="http://aka.ms/iac_tlp"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19.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57.xml"/><Relationship Id="rId1" Type="http://schemas.openxmlformats.org/officeDocument/2006/relationships/slideLayout" Target="../slideLayouts/slideLayout100.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itproguru.com/" TargetMode="External"/><Relationship Id="rId7" Type="http://schemas.openxmlformats.org/officeDocument/2006/relationships/hyperlink" Target="http://aka.ms/windowscontainers" TargetMode="External"/><Relationship Id="rId2" Type="http://schemas.openxmlformats.org/officeDocument/2006/relationships/notesSlide" Target="../notesSlides/notesSlide58.xml"/><Relationship Id="rId1" Type="http://schemas.openxmlformats.org/officeDocument/2006/relationships/slideLayout" Target="../slideLayouts/slideLayout25.xml"/><Relationship Id="rId6" Type="http://schemas.openxmlformats.org/officeDocument/2006/relationships/hyperlink" Target="https://msdn.microsoft.com/virtualization/windowscontainers" TargetMode="External"/><Relationship Id="rId5" Type="http://schemas.openxmlformats.org/officeDocument/2006/relationships/hyperlink" Target="https://www.benday.com/2016/09/20/new-pluralsight-course-devops-skills-with-visual-studio-tfs/" TargetMode="External"/><Relationship Id="rId4" Type="http://schemas.openxmlformats.org/officeDocument/2006/relationships/hyperlink" Target="http://itproguru.com/Joi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6914023" y="1066741"/>
            <a:ext cx="4961901" cy="4881292"/>
          </a:xfrm>
          <a:prstGeom prst="rect">
            <a:avLst/>
          </a:prstGeom>
        </p:spPr>
      </p:pic>
      <p:sp>
        <p:nvSpPr>
          <p:cNvPr id="4" name="TextBox 3"/>
          <p:cNvSpPr txBox="1"/>
          <p:nvPr/>
        </p:nvSpPr>
        <p:spPr>
          <a:xfrm>
            <a:off x="2128929" y="3920335"/>
            <a:ext cx="3799438" cy="2431435"/>
          </a:xfrm>
          <a:prstGeom prst="rect">
            <a:avLst/>
          </a:prstGeom>
          <a:noFill/>
        </p:spPr>
        <p:txBody>
          <a:bodyPr wrap="none" rtlCol="0">
            <a:spAutoFit/>
          </a:bodyPr>
          <a:lstStyle/>
          <a:p>
            <a:pPr>
              <a:defRPr/>
            </a:pPr>
            <a:r>
              <a:rPr kumimoji="0" lang="en-US"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Dan Stolts </a:t>
            </a: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(@ITProGuru)</a:t>
            </a:r>
            <a:b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Chief Technology Strategist</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 DX North East – Audience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lang="en-US" sz="2400" kern="0" dirty="0">
                <a:solidFill>
                  <a:schemeClr val="bg1"/>
                </a:solidFill>
                <a:latin typeface="Segoe UI Light" panose="020B0502040204020203" pitchFamily="34" charset="0"/>
                <a:cs typeface="Segoe UI Light" panose="020B0502040204020203" pitchFamily="34" charset="0"/>
              </a:rPr>
              <a:t>Blog: ITProGuru.com</a:t>
            </a:r>
            <a:r>
              <a:rPr lang="en-US" sz="2800" kern="0" dirty="0">
                <a:solidFill>
                  <a:schemeClr val="bg1"/>
                </a:solidFill>
                <a:latin typeface="Segoe UI Light" panose="020B0502040204020203" pitchFamily="34" charset="0"/>
                <a:cs typeface="Segoe UI Light" panose="020B0502040204020203" pitchFamily="34" charset="0"/>
              </a:rPr>
              <a:t> </a:t>
            </a:r>
            <a:endParaRPr lang="en-US" sz="2800" kern="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dstolts@Microsoft.com</a:t>
            </a:r>
            <a:r>
              <a:rPr lang="en-US" sz="2400" kern="0" dirty="0">
                <a:solidFill>
                  <a:schemeClr val="bg1"/>
                </a:solidFill>
                <a:latin typeface="Segoe UI Light" panose="020B0502040204020203" pitchFamily="34" charset="0"/>
                <a:cs typeface="Segoe UI Light" panose="020B0502040204020203" pitchFamily="34" charset="0"/>
              </a:rPr>
              <a:t> </a:t>
            </a:r>
            <a:endParaRPr kumimoji="0" lang="en-US" sz="24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a:p>
            <a:pPr lvl="0">
              <a:defRPr/>
            </a:pPr>
            <a:r>
              <a:rPr lang="en-US" sz="2000" kern="0" dirty="0">
                <a:solidFill>
                  <a:schemeClr val="bg1"/>
                </a:solidFill>
                <a:latin typeface="Segoe UI Light" panose="020B0502040204020203" pitchFamily="34" charset="0"/>
                <a:cs typeface="Segoe UI Light" panose="020B0502040204020203" pitchFamily="34" charset="0"/>
              </a:rPr>
              <a:t>www.linkedin.com/in/danstolts</a:t>
            </a:r>
            <a:r>
              <a:rPr lang="en-US" sz="2400" kern="0" dirty="0">
                <a:solidFill>
                  <a:srgbClr val="00B0F0"/>
                </a:solidFill>
                <a:latin typeface="Segoe UI Light" panose="020B0502040204020203" pitchFamily="34" charset="0"/>
                <a:cs typeface="Segoe UI Light" panose="020B0502040204020203" pitchFamily="34" charset="0"/>
              </a:rPr>
              <a:t> </a:t>
            </a:r>
            <a:endParaRPr kumimoji="0" lang="en-US" sz="2000" b="0" i="0"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366586" cy="1569660"/>
          </a:xfrm>
          <a:prstGeom prst="rect">
            <a:avLst/>
          </a:prstGeom>
          <a:noFill/>
        </p:spPr>
        <p:txBody>
          <a:bodyPr wrap="square" rtlCol="0">
            <a:spAutoFit/>
          </a:bodyPr>
          <a:lstStyle/>
          <a:p>
            <a:pPr lvl="0">
              <a:defRPr/>
            </a:pPr>
            <a:r>
              <a:rPr lang="en-US" sz="4800" dirty="0">
                <a:solidFill>
                  <a:srgbClr val="FFC000"/>
                </a:solidFill>
              </a:rPr>
              <a:t>DevOps Containers and Next Generation Micro Services </a:t>
            </a:r>
            <a:r>
              <a:rPr kumimoji="0" lang="en-US" sz="4800" b="0" i="0" u="none" strike="noStrike" kern="0" cap="none" spc="0" normalizeH="0" baseline="0" noProof="0" dirty="0">
                <a:ln>
                  <a:noFill/>
                </a:ln>
                <a:solidFill>
                  <a:srgbClr val="FFC000"/>
                </a:solidFill>
                <a:effectLst/>
                <a:uLnTx/>
                <a:uFillTx/>
                <a:latin typeface="Segoe UI Light" panose="020B0502040204020203" pitchFamily="34" charset="0"/>
                <a:cs typeface="Segoe UI Light" panose="020B0502040204020203" pitchFamily="34" charset="0"/>
              </a:rPr>
              <a:t>101</a:t>
            </a:r>
          </a:p>
        </p:txBody>
      </p:sp>
      <p:sp>
        <p:nvSpPr>
          <p:cNvPr id="9" name="Rectangle 8"/>
          <p:cNvSpPr/>
          <p:nvPr/>
        </p:nvSpPr>
        <p:spPr>
          <a:xfrm>
            <a:off x="10519576" y="6311264"/>
            <a:ext cx="1590261" cy="369332"/>
          </a:xfrm>
          <a:prstGeom prst="rect">
            <a:avLst/>
          </a:prstGeom>
        </p:spPr>
        <p:txBody>
          <a:bodyPr wrap="square">
            <a:spAutoFit/>
          </a:bodyPr>
          <a:lstStyle/>
          <a:p>
            <a:r>
              <a:rPr lang="en-US" kern="0" dirty="0">
                <a:solidFill>
                  <a:schemeClr val="bg1"/>
                </a:solidFill>
                <a:latin typeface="Segoe UI Light" panose="020B0502040204020203" pitchFamily="34" charset="0"/>
                <a:cs typeface="Segoe UI Light" panose="020B0502040204020203" pitchFamily="34" charset="0"/>
              </a:rPr>
              <a:t>@ITProGuru</a:t>
            </a:r>
            <a:endParaRPr lang="en-US" dirty="0"/>
          </a:p>
        </p:txBody>
      </p:sp>
      <p:sp>
        <p:nvSpPr>
          <p:cNvPr id="10" name="TextBox 9"/>
          <p:cNvSpPr txBox="1"/>
          <p:nvPr/>
        </p:nvSpPr>
        <p:spPr>
          <a:xfrm>
            <a:off x="6454202" y="5972710"/>
            <a:ext cx="5881545" cy="707886"/>
          </a:xfrm>
          <a:prstGeom prst="rect">
            <a:avLst/>
          </a:prstGeom>
          <a:noFill/>
        </p:spPr>
        <p:txBody>
          <a:bodyPr wrap="square" rtlCol="0">
            <a:spAutoFit/>
          </a:bodyPr>
          <a:lstStyle/>
          <a:p>
            <a:r>
              <a:rPr lang="en-US" sz="2000" dirty="0">
                <a:solidFill>
                  <a:schemeClr val="bg2"/>
                </a:solidFill>
              </a:rPr>
              <a:t>Specializations: </a:t>
            </a:r>
          </a:p>
          <a:p>
            <a:r>
              <a:rPr lang="en-US" sz="2000" dirty="0">
                <a:solidFill>
                  <a:schemeClr val="bg2"/>
                </a:solidFill>
              </a:rPr>
              <a:t>Cloud, Virtualization, Windows Server</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547" y="4136246"/>
            <a:ext cx="1322736" cy="1628986"/>
          </a:xfrm>
          <a:prstGeom prst="rect">
            <a:avLst/>
          </a:prstGeom>
        </p:spPr>
      </p:pic>
      <p:pic>
        <p:nvPicPr>
          <p:cNvPr id="12" name="Picture 22" descr="http://www.steveor.com/images/stories/linkedin-bad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965"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964"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49444" y="5074497"/>
            <a:ext cx="384857" cy="371985"/>
          </a:xfrm>
          <a:prstGeom prst="rect">
            <a:avLst/>
          </a:prstGeom>
        </p:spPr>
      </p:pic>
      <p:sp>
        <p:nvSpPr>
          <p:cNvPr id="8" name="TextBox 7"/>
          <p:cNvSpPr txBox="1"/>
          <p:nvPr/>
        </p:nvSpPr>
        <p:spPr>
          <a:xfrm>
            <a:off x="114214" y="5809534"/>
            <a:ext cx="1560336" cy="276999"/>
          </a:xfrm>
          <a:prstGeom prst="rect">
            <a:avLst/>
          </a:prstGeom>
          <a:noFill/>
        </p:spPr>
        <p:txBody>
          <a:bodyPr wrap="square" rtlCol="0">
            <a:spAutoFit/>
          </a:bodyPr>
          <a:lstStyle/>
          <a:p>
            <a:r>
              <a:rPr lang="en-US" sz="1200" dirty="0">
                <a:solidFill>
                  <a:schemeClr val="bg1"/>
                </a:solidFill>
              </a:rPr>
              <a:t>aka.ms/70-534-book</a:t>
            </a:r>
            <a:endParaRPr lang="en-US" sz="1600" dirty="0">
              <a:solidFill>
                <a:schemeClr val="bg1"/>
              </a:solidFill>
            </a:endParaRPr>
          </a:p>
        </p:txBody>
      </p:sp>
      <p:sp>
        <p:nvSpPr>
          <p:cNvPr id="3" name="Rectangle 2">
            <a:extLst>
              <a:ext uri="{FF2B5EF4-FFF2-40B4-BE49-F238E27FC236}">
                <a16:creationId xmlns:a16="http://schemas.microsoft.com/office/drawing/2014/main" id="{FB873C17-A106-4946-99C2-9F9AB0F35EAE}"/>
              </a:ext>
            </a:extLst>
          </p:cNvPr>
          <p:cNvSpPr/>
          <p:nvPr/>
        </p:nvSpPr>
        <p:spPr>
          <a:xfrm>
            <a:off x="289804" y="2748250"/>
            <a:ext cx="7477688" cy="1077218"/>
          </a:xfrm>
          <a:prstGeom prst="rect">
            <a:avLst/>
          </a:prstGeom>
        </p:spPr>
        <p:txBody>
          <a:bodyPr wrap="none">
            <a:spAutoFit/>
          </a:bodyPr>
          <a:lstStyle/>
          <a:p>
            <a:r>
              <a:rPr lang="en-US" sz="3200" dirty="0">
                <a:solidFill>
                  <a:schemeClr val="bg1"/>
                </a:solidFill>
              </a:rPr>
              <a:t>Slides: https://github.com/dstolts/Resource</a:t>
            </a:r>
          </a:p>
          <a:p>
            <a:r>
              <a:rPr lang="en-US" sz="3200" dirty="0">
                <a:solidFill>
                  <a:schemeClr val="bg1"/>
                </a:solidFill>
              </a:rPr>
              <a:t>Search DevOps</a:t>
            </a:r>
          </a:p>
        </p:txBody>
      </p:sp>
    </p:spTree>
    <p:extLst>
      <p:ext uri="{BB962C8B-B14F-4D97-AF65-F5344CB8AC3E}">
        <p14:creationId xmlns:p14="http://schemas.microsoft.com/office/powerpoint/2010/main" val="11955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kumimoji="0" lang="en-US" altLang="en-US"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24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7030A0"/>
                </a:solidFill>
                <a:effectLst/>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kumimoji="0" lang="en-US" altLang="en-US" sz="2800" b="0" i="0" u="none" strike="noStrike" cap="none" normalizeH="0" baseline="0" dirty="0">
              <a:ln>
                <a:noFill/>
              </a:ln>
              <a:solidFill>
                <a:srgbClr val="7030A0"/>
              </a:solidFill>
              <a:effectLst/>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40044450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4010324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Process</a:t>
              </a:r>
              <a:endParaRPr lang="ja-JP" altLang="en-US" sz="3920" dirty="0">
                <a:ln w="0"/>
                <a:gradFill>
                  <a:gsLst>
                    <a:gs pos="1250">
                      <a:schemeClr val="bg1"/>
                    </a:gs>
                    <a:gs pos="100000">
                      <a:schemeClr val="bg1"/>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Tools</a:t>
              </a:r>
              <a:endParaRPr lang="ja-JP" altLang="en-US" sz="3920" dirty="0">
                <a:ln w="0"/>
                <a:gradFill>
                  <a:gsLst>
                    <a:gs pos="1250">
                      <a:schemeClr val="bg1"/>
                    </a:gs>
                    <a:gs pos="100000">
                      <a:schemeClr val="bg1"/>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schemeClr val="bg1"/>
                      </a:gs>
                      <a:gs pos="100000">
                        <a:schemeClr val="bg1"/>
                      </a:gs>
                    </a:gsLst>
                    <a:lin ang="0" scaled="0"/>
                  </a:gradFill>
                </a:rPr>
                <a:t>People</a:t>
              </a:r>
              <a:endParaRPr lang="ja-JP" altLang="en-US" sz="392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tx1">
                        <a:lumMod val="50000"/>
                      </a:schemeClr>
                    </a:gs>
                    <a:gs pos="30000">
                      <a:schemeClr val="tx1">
                        <a:lumMod val="50000"/>
                      </a:schemeClr>
                    </a:gs>
                  </a:gsLst>
                  <a:lin ang="5400000" scaled="0"/>
                </a:gradFill>
              </a:rPr>
              <a:t>DEV</a:t>
            </a:r>
            <a:endParaRPr lang="ja-JP" altLang="en-US" sz="1568" b="1"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schemeClr val="bg1"/>
                    </a:gs>
                    <a:gs pos="30000">
                      <a:schemeClr val="bg1"/>
                    </a:gs>
                  </a:gsLst>
                  <a:lin ang="5400000" scaled="0"/>
                </a:gradFill>
              </a:rPr>
              <a:t>OPS</a:t>
            </a:r>
            <a:endParaRPr lang="ja-JP" altLang="en-US" sz="1568" b="1"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Shared Mission:</a:t>
            </a:r>
            <a:br>
              <a:rPr lang="en-US" sz="2000" b="1" dirty="0">
                <a:gradFill>
                  <a:gsLst>
                    <a:gs pos="2917">
                      <a:schemeClr val="tx1"/>
                    </a:gs>
                    <a:gs pos="30000">
                      <a:schemeClr val="tx1"/>
                    </a:gs>
                  </a:gsLst>
                  <a:lin ang="5400000" scaled="0"/>
                </a:gradFill>
              </a:rPr>
            </a:br>
            <a:r>
              <a:rPr lang="en-US" sz="2800" b="1" dirty="0">
                <a:gradFill>
                  <a:gsLst>
                    <a:gs pos="2917">
                      <a:schemeClr val="tx1"/>
                    </a:gs>
                    <a:gs pos="30000">
                      <a:schemeClr val="tx1"/>
                    </a:gs>
                  </a:gsLst>
                  <a:lin ang="5400000" scaled="0"/>
                </a:gradFill>
              </a:rPr>
              <a:t>Deliver a great product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8031" y="1069251"/>
            <a:ext cx="10127352" cy="4700130"/>
          </a:xfrm>
          <a:prstGeom prst="rect">
            <a:avLst/>
          </a:prstGeom>
        </p:spPr>
      </p:pic>
      <p:sp>
        <p:nvSpPr>
          <p:cNvPr id="3" name="Title 2"/>
          <p:cNvSpPr>
            <a:spLocks noGrp="1"/>
          </p:cNvSpPr>
          <p:nvPr>
            <p:ph type="title"/>
          </p:nvPr>
        </p:nvSpPr>
        <p:spPr>
          <a:xfrm>
            <a:off x="228599" y="169221"/>
            <a:ext cx="11734801" cy="723011"/>
          </a:xfrm>
        </p:spPr>
        <p:txBody>
          <a:bodyPr>
            <a:normAutofit fontScale="90000"/>
          </a:bodyPr>
          <a:lstStyle/>
          <a:p>
            <a:pPr algn="ctr"/>
            <a:r>
              <a:rPr lang="en-US" dirty="0">
                <a:solidFill>
                  <a:schemeClr val="accent3"/>
                </a:solidFill>
              </a:rPr>
              <a:t>Do you know Microsoft? </a:t>
            </a:r>
            <a:br>
              <a:rPr lang="en-US" dirty="0">
                <a:solidFill>
                  <a:schemeClr val="accent3"/>
                </a:solidFill>
              </a:rPr>
            </a:br>
            <a:r>
              <a:rPr lang="en-US" dirty="0"/>
              <a:t>Cultural and Digital Transformation</a:t>
            </a:r>
          </a:p>
        </p:txBody>
      </p:sp>
      <p:sp>
        <p:nvSpPr>
          <p:cNvPr id="2" name="TextBox 1">
            <a:extLst>
              <a:ext uri="{FF2B5EF4-FFF2-40B4-BE49-F238E27FC236}">
                <a16:creationId xmlns:a16="http://schemas.microsoft.com/office/drawing/2014/main" id="{6E38B71E-80A1-4CA2-9AD8-A9577245FC44}"/>
              </a:ext>
            </a:extLst>
          </p:cNvPr>
          <p:cNvSpPr txBox="1"/>
          <p:nvPr/>
        </p:nvSpPr>
        <p:spPr>
          <a:xfrm>
            <a:off x="169659" y="5881954"/>
            <a:ext cx="3801438" cy="461665"/>
          </a:xfrm>
          <a:prstGeom prst="rect">
            <a:avLst/>
          </a:prstGeom>
          <a:noFill/>
        </p:spPr>
        <p:txBody>
          <a:bodyPr wrap="square" rtlCol="0">
            <a:spAutoFit/>
          </a:bodyPr>
          <a:lstStyle/>
          <a:p>
            <a:r>
              <a:rPr lang="en-US" sz="2400" dirty="0"/>
              <a:t>#1 Contributor on GitHub?</a:t>
            </a:r>
          </a:p>
        </p:txBody>
      </p:sp>
      <p:sp>
        <p:nvSpPr>
          <p:cNvPr id="5" name="TextBox 4">
            <a:extLst>
              <a:ext uri="{FF2B5EF4-FFF2-40B4-BE49-F238E27FC236}">
                <a16:creationId xmlns:a16="http://schemas.microsoft.com/office/drawing/2014/main" id="{4FE17E80-9D9C-4779-89E2-1E91B82305E0}"/>
              </a:ext>
            </a:extLst>
          </p:cNvPr>
          <p:cNvSpPr txBox="1"/>
          <p:nvPr/>
        </p:nvSpPr>
        <p:spPr>
          <a:xfrm>
            <a:off x="3820274" y="5881954"/>
            <a:ext cx="3801438" cy="461665"/>
          </a:xfrm>
          <a:prstGeom prst="rect">
            <a:avLst/>
          </a:prstGeom>
          <a:noFill/>
        </p:spPr>
        <p:txBody>
          <a:bodyPr wrap="square" rtlCol="0">
            <a:spAutoFit/>
          </a:bodyPr>
          <a:lstStyle/>
          <a:p>
            <a:r>
              <a:rPr lang="en-US" sz="2400" dirty="0"/>
              <a:t>Microsoft</a:t>
            </a:r>
          </a:p>
        </p:txBody>
      </p:sp>
      <p:sp>
        <p:nvSpPr>
          <p:cNvPr id="6" name="TextBox 5">
            <a:extLst>
              <a:ext uri="{FF2B5EF4-FFF2-40B4-BE49-F238E27FC236}">
                <a16:creationId xmlns:a16="http://schemas.microsoft.com/office/drawing/2014/main" id="{70E36434-DFD7-4670-879A-98E9B5BC6838}"/>
              </a:ext>
            </a:extLst>
          </p:cNvPr>
          <p:cNvSpPr txBox="1"/>
          <p:nvPr/>
        </p:nvSpPr>
        <p:spPr>
          <a:xfrm>
            <a:off x="7896685" y="5881954"/>
            <a:ext cx="3272058" cy="923330"/>
          </a:xfrm>
          <a:prstGeom prst="rect">
            <a:avLst/>
          </a:prstGeom>
          <a:noFill/>
        </p:spPr>
        <p:txBody>
          <a:bodyPr wrap="square" rtlCol="0">
            <a:spAutoFit/>
          </a:bodyPr>
          <a:lstStyle/>
          <a:p>
            <a:r>
              <a:rPr lang="en-US" u="sng" dirty="0"/>
              <a:t>Open Source: </a:t>
            </a:r>
          </a:p>
          <a:p>
            <a:r>
              <a:rPr lang="en-US" dirty="0"/>
              <a:t>Power BI, PowerShell, Visual Studio Code… 1732 More</a:t>
            </a:r>
          </a:p>
        </p:txBody>
      </p:sp>
    </p:spTree>
    <p:extLst>
      <p:ext uri="{BB962C8B-B14F-4D97-AF65-F5344CB8AC3E}">
        <p14:creationId xmlns:p14="http://schemas.microsoft.com/office/powerpoint/2010/main" val="25942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9208"/>
          </a:xfrm>
        </p:spPr>
        <p:txBody>
          <a:bodyPr/>
          <a:lstStyle/>
          <a:p>
            <a:r>
              <a:rPr lang="en-US" dirty="0"/>
              <a:t>Role of Security in DevOps </a:t>
            </a:r>
            <a:r>
              <a:rPr lang="en-US" sz="2800" dirty="0"/>
              <a:t>aka DevSecOps</a:t>
            </a:r>
            <a:endParaRPr lang="en-US" dirty="0"/>
          </a:p>
        </p:txBody>
      </p:sp>
      <p:sp>
        <p:nvSpPr>
          <p:cNvPr id="3" name="Rectangle 2"/>
          <p:cNvSpPr/>
          <p:nvPr/>
        </p:nvSpPr>
        <p:spPr>
          <a:xfrm>
            <a:off x="457999" y="1218912"/>
            <a:ext cx="11276000" cy="738664"/>
          </a:xfrm>
          <a:prstGeom prst="rect">
            <a:avLst/>
          </a:prstGeom>
        </p:spPr>
        <p:txBody>
          <a:bodyPr wrap="square" lIns="0" tIns="0" rIns="0" bIns="0">
            <a:spAutoFit/>
          </a:bodyPr>
          <a:lstStyle/>
          <a:p>
            <a:r>
              <a:rPr lang="en-US" sz="2400" dirty="0">
                <a:latin typeface="+mj-lt"/>
              </a:rPr>
              <a:t>Incorporate security necessities into every aspect of the business; enable others to automate compliance</a:t>
            </a:r>
          </a:p>
        </p:txBody>
      </p:sp>
      <p:grpSp>
        <p:nvGrpSpPr>
          <p:cNvPr id="6" name="Group 5"/>
          <p:cNvGrpSpPr/>
          <p:nvPr/>
        </p:nvGrpSpPr>
        <p:grpSpPr>
          <a:xfrm>
            <a:off x="458001" y="2057429"/>
            <a:ext cx="5478109" cy="4388814"/>
            <a:chOff x="457200" y="2125663"/>
            <a:chExt cx="5478887" cy="4389437"/>
          </a:xfrm>
        </p:grpSpPr>
        <p:grpSp>
          <p:nvGrpSpPr>
            <p:cNvPr id="8" name="Group 7"/>
            <p:cNvGrpSpPr/>
            <p:nvPr/>
          </p:nvGrpSpPr>
          <p:grpSpPr>
            <a:xfrm>
              <a:off x="756485" y="2437957"/>
              <a:ext cx="4917175" cy="3769788"/>
              <a:chOff x="386471" y="2361235"/>
              <a:chExt cx="5614086" cy="4289918"/>
            </a:xfrm>
          </p:grpSpPr>
          <p:sp>
            <p:nvSpPr>
              <p:cNvPr id="29" name="Freeform: Shape 28"/>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ctr">
                  <a:spcBef>
                    <a:spcPts val="200"/>
                  </a:spcBef>
                </a:pPr>
                <a:r>
                  <a:rPr lang="en-US" sz="2400" dirty="0">
                    <a:ln>
                      <a:noFill/>
                    </a:ln>
                    <a:solidFill>
                      <a:schemeClr val="tx2"/>
                    </a:solidFill>
                    <a:latin typeface="+mn-lt"/>
                    <a:cs typeface="Segoe UI Semibold" panose="020B0702040204020203" pitchFamily="34" charset="0"/>
                  </a:rPr>
                  <a:t>TRUST</a:t>
                </a:r>
                <a:endParaRPr lang="en-US" sz="1800" dirty="0">
                  <a:ln>
                    <a:noFill/>
                  </a:ln>
                  <a:solidFill>
                    <a:schemeClr val="tx2"/>
                  </a:solidFill>
                  <a:latin typeface="+mn-lt"/>
                  <a:cs typeface="Segoe UI Semibold" panose="020B0702040204020203" pitchFamily="34" charset="0"/>
                </a:endParaRPr>
              </a:p>
            </p:txBody>
          </p:sp>
          <p:sp>
            <p:nvSpPr>
              <p:cNvPr id="33" name="TextBox 32"/>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spcBef>
                    <a:spcPts val="200"/>
                  </a:spcBef>
                </a:pPr>
                <a:r>
                  <a:rPr lang="en-US" sz="1100" dirty="0">
                    <a:ln>
                      <a:noFill/>
                    </a:ln>
                    <a:solidFill>
                      <a:schemeClr val="bg1"/>
                    </a:solidFill>
                    <a:latin typeface="+mn-lt"/>
                  </a:rPr>
                  <a:t>Culture, politics, processes</a:t>
                </a:r>
                <a:br>
                  <a:rPr lang="en-US" sz="1100" dirty="0">
                    <a:ln>
                      <a:noFill/>
                    </a:ln>
                    <a:solidFill>
                      <a:schemeClr val="bg1"/>
                    </a:solidFill>
                    <a:latin typeface="+mn-lt"/>
                  </a:rPr>
                </a:br>
                <a:r>
                  <a:rPr lang="en-US" sz="1100" dirty="0">
                    <a:ln>
                      <a:noFill/>
                    </a:ln>
                    <a:solidFill>
                      <a:schemeClr val="bg1"/>
                    </a:solidFill>
                    <a:latin typeface="+mn-lt"/>
                  </a:rPr>
                  <a:t>&amp; laws that determine how a company should conduct itself.</a:t>
                </a:r>
              </a:p>
            </p:txBody>
          </p:sp>
          <p:sp>
            <p:nvSpPr>
              <p:cNvPr id="34" name="TextBox 33"/>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gn="r">
                  <a:spcBef>
                    <a:spcPts val="200"/>
                  </a:spcBef>
                </a:pPr>
                <a:r>
                  <a:rPr lang="en-US" sz="1100" dirty="0">
                    <a:ln>
                      <a:noFill/>
                    </a:ln>
                    <a:solidFill>
                      <a:schemeClr val="bg1"/>
                    </a:solidFill>
                    <a:latin typeface="+mn-lt"/>
                  </a:rPr>
                  <a:t>Effect if uncertainty on organizational objectives.</a:t>
                </a:r>
              </a:p>
            </p:txBody>
          </p:sp>
          <p:sp>
            <p:nvSpPr>
              <p:cNvPr id="35" name="TextBox 34"/>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a:lnSpc>
                    <a:spcPct val="90000"/>
                  </a:lnSpc>
                  <a:spcBef>
                    <a:spcPts val="200"/>
                  </a:spcBef>
                </a:pPr>
                <a:r>
                  <a:rPr lang="en-US" sz="1100" dirty="0">
                    <a:ln>
                      <a:noFill/>
                    </a:ln>
                    <a:solidFill>
                      <a:schemeClr val="bg1"/>
                    </a:solidFill>
                    <a:latin typeface="+mn-lt"/>
                  </a:rPr>
                  <a:t>Act of adhering &amp; demonstrating adherence to laws, regulations, corporate policies &amp; procedures.</a:t>
                </a:r>
              </a:p>
            </p:txBody>
          </p:sp>
          <p:sp>
            <p:nvSpPr>
              <p:cNvPr id="36" name="Rectangle 35"/>
              <p:cNvSpPr/>
              <p:nvPr/>
            </p:nvSpPr>
            <p:spPr>
              <a:xfrm>
                <a:off x="386471" y="6260268"/>
                <a:ext cx="1701278"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COMPLIANCE</a:t>
                </a:r>
              </a:p>
            </p:txBody>
          </p:sp>
          <p:sp>
            <p:nvSpPr>
              <p:cNvPr id="37" name="Rectangle 36"/>
              <p:cNvSpPr/>
              <p:nvPr/>
            </p:nvSpPr>
            <p:spPr>
              <a:xfrm>
                <a:off x="1011286" y="2361235"/>
                <a:ext cx="1784807" cy="390885"/>
              </a:xfrm>
              <a:prstGeom prst="rect">
                <a:avLst/>
              </a:prstGeom>
            </p:spPr>
            <p:txBody>
              <a:bodyPr wrap="none">
                <a:spAutoFit/>
              </a:bodyPr>
              <a:lstStyle/>
              <a:p>
                <a:r>
                  <a:rPr lang="en-US" sz="1600" dirty="0">
                    <a:solidFill>
                      <a:schemeClr val="tx2"/>
                    </a:solidFill>
                    <a:latin typeface="Segoe UI Semibold" panose="020B0702040204020203" pitchFamily="34" charset="0"/>
                    <a:cs typeface="Segoe UI Semibold" panose="020B0702040204020203" pitchFamily="34" charset="0"/>
                  </a:rPr>
                  <a:t>GOVERNANCE</a:t>
                </a:r>
              </a:p>
            </p:txBody>
          </p:sp>
          <p:sp>
            <p:nvSpPr>
              <p:cNvPr id="38" name="Rectangle 37"/>
              <p:cNvSpPr/>
              <p:nvPr/>
            </p:nvSpPr>
            <p:spPr>
              <a:xfrm>
                <a:off x="5295565" y="6260268"/>
                <a:ext cx="704992" cy="390885"/>
              </a:xfrm>
              <a:prstGeom prst="rect">
                <a:avLst/>
              </a:prstGeom>
            </p:spPr>
            <p:txBody>
              <a:bodyPr wrap="none">
                <a:spAutoFit/>
              </a:bodyPr>
              <a:lstStyle/>
              <a:p>
                <a:pPr>
                  <a:spcBef>
                    <a:spcPts val="200"/>
                  </a:spcBef>
                </a:pPr>
                <a:r>
                  <a:rPr lang="en-US" sz="1600" dirty="0">
                    <a:solidFill>
                      <a:schemeClr val="tx2"/>
                    </a:solidFill>
                    <a:latin typeface="Segoe UI Semibold" panose="020B0702040204020203" pitchFamily="34" charset="0"/>
                    <a:cs typeface="Segoe UI Semibold" panose="020B0702040204020203" pitchFamily="34" charset="0"/>
                  </a:rPr>
                  <a:t>RISK</a:t>
                </a:r>
              </a:p>
            </p:txBody>
          </p:sp>
        </p:grpSp>
        <p:sp>
          <p:nvSpPr>
            <p:cNvPr id="43" name="Rectangle 42"/>
            <p:cNvSpPr/>
            <p:nvPr/>
          </p:nvSpPr>
          <p:spPr bwMode="auto">
            <a:xfrm>
              <a:off x="457200" y="2125663"/>
              <a:ext cx="5478887" cy="4389437"/>
            </a:xfrm>
            <a:prstGeom prst="rect">
              <a:avLst/>
            </a:prstGeom>
            <a:no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175916" y="1989009"/>
            <a:ext cx="5558084" cy="4388814"/>
            <a:chOff x="6175927" y="2125663"/>
            <a:chExt cx="5558872" cy="4389437"/>
          </a:xfrm>
        </p:grpSpPr>
        <p:sp>
          <p:nvSpPr>
            <p:cNvPr id="5" name="TextBox 4"/>
            <p:cNvSpPr txBox="1"/>
            <p:nvPr/>
          </p:nvSpPr>
          <p:spPr>
            <a:xfrm>
              <a:off x="6175927" y="2125663"/>
              <a:ext cx="5001974" cy="307821"/>
            </a:xfrm>
            <a:prstGeom prst="rect">
              <a:avLst/>
            </a:prstGeom>
            <a:noFill/>
          </p:spPr>
          <p:txBody>
            <a:bodyPr wrap="square" lIns="0" tIns="0" rIns="0" bIns="0" rtlCol="0">
              <a:spAutoFit/>
            </a:bodyPr>
            <a:lstStyle/>
            <a:p>
              <a:pPr>
                <a:spcAft>
                  <a:spcPts val="600"/>
                </a:spcAft>
              </a:pPr>
              <a:r>
                <a:rPr lang="en-US" sz="2000" dirty="0">
                  <a:solidFill>
                    <a:schemeClr val="accent1"/>
                  </a:solidFill>
                  <a:latin typeface="Segoe UI Semibold" panose="020B0702040204020203" pitchFamily="34" charset="0"/>
                  <a:cs typeface="Segoe UI Semibold" panose="020B0702040204020203" pitchFamily="34" charset="0"/>
                </a:rPr>
                <a:t>Making the business case:</a:t>
              </a:r>
            </a:p>
          </p:txBody>
        </p:sp>
        <p:grpSp>
          <p:nvGrpSpPr>
            <p:cNvPr id="14" name="Group 13"/>
            <p:cNvGrpSpPr/>
            <p:nvPr/>
          </p:nvGrpSpPr>
          <p:grpSpPr>
            <a:xfrm>
              <a:off x="6261959" y="2523964"/>
              <a:ext cx="5472840" cy="782902"/>
              <a:chOff x="6261959" y="2523964"/>
              <a:chExt cx="5472840" cy="782902"/>
            </a:xfrm>
          </p:grpSpPr>
          <p:sp>
            <p:nvSpPr>
              <p:cNvPr id="48" name="TextBox 47"/>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r>
                  <a:rPr lang="en-US" sz="1800" dirty="0">
                    <a:ln>
                      <a:noFill/>
                    </a:ln>
                    <a:solidFill>
                      <a:schemeClr val="tx1"/>
                    </a:solidFill>
                    <a:latin typeface="+mn-lt"/>
                  </a:rPr>
                  <a:t>Security</a:t>
                </a:r>
              </a:p>
            </p:txBody>
          </p:sp>
          <p:grpSp>
            <p:nvGrpSpPr>
              <p:cNvPr id="7" name="Group 6"/>
              <p:cNvGrpSpPr/>
              <p:nvPr/>
            </p:nvGrpSpPr>
            <p:grpSpPr>
              <a:xfrm>
                <a:off x="6261959" y="2696681"/>
                <a:ext cx="5472840" cy="610185"/>
                <a:chOff x="6261959" y="2696681"/>
                <a:chExt cx="5472840" cy="610185"/>
              </a:xfrm>
            </p:grpSpPr>
            <p:cxnSp>
              <p:nvCxnSpPr>
                <p:cNvPr id="47" name="Straight Connector 46"/>
                <p:cNvCxnSpPr>
                  <a:cxnSpLocks/>
                </p:cNvCxnSpPr>
                <p:nvPr/>
              </p:nvCxnSpPr>
              <p:spPr>
                <a:xfrm>
                  <a:off x="6861927" y="3306866"/>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44" name="Rectangle 74"/>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nvGrpSpPr>
            <p:cNvPr id="16" name="Group 15"/>
            <p:cNvGrpSpPr/>
            <p:nvPr/>
          </p:nvGrpSpPr>
          <p:grpSpPr>
            <a:xfrm>
              <a:off x="6254339" y="4140852"/>
              <a:ext cx="5480460" cy="782900"/>
              <a:chOff x="6254339" y="4140852"/>
              <a:chExt cx="5480460" cy="782900"/>
            </a:xfrm>
          </p:grpSpPr>
          <p:sp>
            <p:nvSpPr>
              <p:cNvPr id="52" name="TextBox 51"/>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Availability</a:t>
                </a:r>
              </a:p>
            </p:txBody>
          </p:sp>
          <p:grpSp>
            <p:nvGrpSpPr>
              <p:cNvPr id="10" name="Group 9"/>
              <p:cNvGrpSpPr/>
              <p:nvPr/>
            </p:nvGrpSpPr>
            <p:grpSpPr>
              <a:xfrm>
                <a:off x="6254339" y="4294787"/>
                <a:ext cx="5480460" cy="628965"/>
                <a:chOff x="6254339" y="4294787"/>
                <a:chExt cx="5480460" cy="628965"/>
              </a:xfrm>
            </p:grpSpPr>
            <p:cxnSp>
              <p:nvCxnSpPr>
                <p:cNvPr id="51" name="Straight Connector 50"/>
                <p:cNvCxnSpPr>
                  <a:cxnSpLocks/>
                </p:cNvCxnSpPr>
                <p:nvPr/>
              </p:nvCxnSpPr>
              <p:spPr>
                <a:xfrm>
                  <a:off x="6861927" y="4923752"/>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sp>
              <p:nvSpPr>
                <p:cNvPr id="66" name="Freeform 31"/>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chemeClr val="tx2"/>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sz="1600" dirty="0"/>
                </a:p>
              </p:txBody>
            </p:sp>
          </p:grpSp>
        </p:grpSp>
        <p:grpSp>
          <p:nvGrpSpPr>
            <p:cNvPr id="11" name="Group 10"/>
            <p:cNvGrpSpPr/>
            <p:nvPr/>
          </p:nvGrpSpPr>
          <p:grpSpPr>
            <a:xfrm>
              <a:off x="6197358" y="4949296"/>
              <a:ext cx="5537441" cy="782899"/>
              <a:chOff x="6197358" y="4949296"/>
              <a:chExt cx="5537441" cy="782899"/>
            </a:xfrm>
          </p:grpSpPr>
          <p:sp>
            <p:nvSpPr>
              <p:cNvPr id="53" name="TextBox 52"/>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Integrity</a:t>
                </a:r>
              </a:p>
            </p:txBody>
          </p:sp>
          <p:cxnSp>
            <p:nvCxnSpPr>
              <p:cNvPr id="39" name="Straight Connector 38"/>
              <p:cNvCxnSpPr>
                <a:cxnSpLocks/>
              </p:cNvCxnSpPr>
              <p:nvPr/>
            </p:nvCxnSpPr>
            <p:spPr>
              <a:xfrm>
                <a:off x="6861927" y="5732195"/>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197358" y="5098018"/>
                <a:ext cx="508072" cy="491252"/>
                <a:chOff x="6205096" y="5116412"/>
                <a:chExt cx="470024" cy="454464"/>
              </a:xfrm>
            </p:grpSpPr>
            <p:grpSp>
              <p:nvGrpSpPr>
                <p:cNvPr id="76" name="Group 75"/>
                <p:cNvGrpSpPr/>
                <p:nvPr/>
              </p:nvGrpSpPr>
              <p:grpSpPr>
                <a:xfrm>
                  <a:off x="6205096" y="5290046"/>
                  <a:ext cx="470024" cy="280830"/>
                  <a:chOff x="879475" y="3667616"/>
                  <a:chExt cx="4283075" cy="2559051"/>
                </a:xfrm>
                <a:noFill/>
              </p:grpSpPr>
              <p:sp>
                <p:nvSpPr>
                  <p:cNvPr id="77" name="Freeform 5"/>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sp>
                <p:nvSpPr>
                  <p:cNvPr id="78" name="Freeform 6"/>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chemeClr val="tx2"/>
                    </a:solidFill>
                    <a:round/>
                    <a:headEnd/>
                    <a:tailEnd/>
                  </a:ln>
                  <a:extLst/>
                </p:spPr>
                <p:txBody>
                  <a:bodyPr vert="horz" wrap="square" lIns="91427" tIns="45713" rIns="91427" bIns="45713" numCol="1" anchor="t" anchorCtr="0" compatLnSpc="1">
                    <a:prstTxWarp prst="textNoShape">
                      <a:avLst/>
                    </a:prstTxWarp>
                  </a:bodyPr>
                  <a:lstStyle/>
                  <a:p>
                    <a:endParaRPr lang="en-US"/>
                  </a:p>
                </p:txBody>
              </p:sp>
            </p:grpSp>
            <p:sp>
              <p:nvSpPr>
                <p:cNvPr id="81" name="Freeform: Shape 80"/>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a:solidFill>
                    <a:schemeClr val="accent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649" fontAlgn="base">
                    <a:spcBef>
                      <a:spcPct val="0"/>
                    </a:spcBef>
                    <a:spcAft>
                      <a:spcPct val="0"/>
                    </a:spcAft>
                  </a:pPr>
                  <a:endParaRPr lang="en-US" sz="1600" dirty="0" err="1">
                    <a:solidFill>
                      <a:schemeClr val="tx1"/>
                    </a:solidFill>
                    <a:latin typeface="Segoe UI" pitchFamily="34" charset="0"/>
                    <a:ea typeface="Segoe UI" pitchFamily="34" charset="0"/>
                    <a:cs typeface="Segoe UI" pitchFamily="34" charset="0"/>
                  </a:endParaRPr>
                </a:p>
              </p:txBody>
            </p:sp>
          </p:grpSp>
        </p:grpSp>
        <p:grpSp>
          <p:nvGrpSpPr>
            <p:cNvPr id="15" name="Group 14"/>
            <p:cNvGrpSpPr/>
            <p:nvPr/>
          </p:nvGrpSpPr>
          <p:grpSpPr>
            <a:xfrm>
              <a:off x="6221209" y="3332408"/>
              <a:ext cx="5513588" cy="782901"/>
              <a:chOff x="6221209" y="3332408"/>
              <a:chExt cx="5513588" cy="782901"/>
            </a:xfrm>
          </p:grpSpPr>
          <p:sp>
            <p:nvSpPr>
              <p:cNvPr id="50" name="TextBox 49"/>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Confidentiality</a:t>
                </a:r>
              </a:p>
            </p:txBody>
          </p:sp>
          <p:grpSp>
            <p:nvGrpSpPr>
              <p:cNvPr id="9" name="Group 8"/>
              <p:cNvGrpSpPr/>
              <p:nvPr/>
            </p:nvGrpSpPr>
            <p:grpSpPr>
              <a:xfrm>
                <a:off x="6221209" y="3535974"/>
                <a:ext cx="5513588" cy="579335"/>
                <a:chOff x="6221209" y="3535974"/>
                <a:chExt cx="5513588" cy="579335"/>
              </a:xfrm>
            </p:grpSpPr>
            <p:cxnSp>
              <p:nvCxnSpPr>
                <p:cNvPr id="49" name="Straight Connector 48"/>
                <p:cNvCxnSpPr>
                  <a:cxnSpLocks/>
                </p:cNvCxnSpPr>
                <p:nvPr/>
              </p:nvCxnSpPr>
              <p:spPr>
                <a:xfrm>
                  <a:off x="6861925" y="4115309"/>
                  <a:ext cx="4872872" cy="0"/>
                </a:xfrm>
                <a:prstGeom prst="line">
                  <a:avLst/>
                </a:prstGeom>
                <a:ln>
                  <a:solidFill>
                    <a:schemeClr val="bg1">
                      <a:lumMod val="75000"/>
                      <a:alpha val="32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6221209" y="3535974"/>
                  <a:ext cx="460372" cy="350226"/>
                  <a:chOff x="5067901" y="2585083"/>
                  <a:chExt cx="2126766" cy="1617929"/>
                </a:xfrm>
                <a:noFill/>
              </p:grpSpPr>
              <p:sp>
                <p:nvSpPr>
                  <p:cNvPr id="87" name="Freeform 18"/>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err="1">
                      <a:ln>
                        <a:solidFill>
                          <a:schemeClr val="bg1">
                            <a:alpha val="0"/>
                          </a:schemeClr>
                        </a:solidFill>
                      </a:ln>
                      <a:solidFill>
                        <a:schemeClr val="tx1"/>
                      </a:solidFill>
                    </a:endParaRPr>
                  </a:p>
                </p:txBody>
              </p:sp>
              <p:sp>
                <p:nvSpPr>
                  <p:cNvPr id="88" name="Rectangle 74"/>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grpSp>
        <p:grpSp>
          <p:nvGrpSpPr>
            <p:cNvPr id="12" name="Group 11"/>
            <p:cNvGrpSpPr/>
            <p:nvPr/>
          </p:nvGrpSpPr>
          <p:grpSpPr>
            <a:xfrm>
              <a:off x="6277703" y="5757739"/>
              <a:ext cx="5437033" cy="757361"/>
              <a:chOff x="6277703" y="5757739"/>
              <a:chExt cx="5437033" cy="757361"/>
            </a:xfrm>
          </p:grpSpPr>
          <p:sp>
            <p:nvSpPr>
              <p:cNvPr id="40" name="TextBox 39"/>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r>
                  <a:rPr lang="en-US" sz="1800" dirty="0"/>
                  <a:t>Privacy</a:t>
                </a:r>
              </a:p>
            </p:txBody>
          </p:sp>
          <p:sp>
            <p:nvSpPr>
              <p:cNvPr id="89" name="Freeform 164"/>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a:p>
            </p:txBody>
          </p:sp>
        </p:grpSp>
      </p:grpSp>
      <p:sp>
        <p:nvSpPr>
          <p:cNvPr id="18" name="Rectangle 17"/>
          <p:cNvSpPr/>
          <p:nvPr/>
        </p:nvSpPr>
        <p:spPr bwMode="auto">
          <a:xfrm>
            <a:off x="865" y="195747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1734002" y="1739762"/>
            <a:ext cx="457135" cy="474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209775" y="6269184"/>
            <a:ext cx="11741972" cy="461665"/>
          </a:xfrm>
          <a:prstGeom prst="rect">
            <a:avLst/>
          </a:prstGeom>
          <a:noFill/>
        </p:spPr>
        <p:txBody>
          <a:bodyPr wrap="square" rtlCol="0">
            <a:spAutoFit/>
          </a:bodyPr>
          <a:lstStyle/>
          <a:p>
            <a:pPr algn="ctr"/>
            <a:r>
              <a:rPr lang="en-US" sz="2400" b="1" dirty="0"/>
              <a:t>Help build a product that will inspire our customers to become raving fans</a:t>
            </a: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1+#ppt_w/2"/>
                                          </p:val>
                                        </p:tav>
                                        <p:tav tm="100000">
                                          <p:val>
                                            <p:strVal val="#ppt_x"/>
                                          </p:val>
                                        </p:tav>
                                      </p:tavLst>
                                    </p:anim>
                                    <p:anim calcmode="lin" valueType="num">
                                      <p:cBhvr additive="base">
                                        <p:cTn id="16" dur="7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69239" y="1189177"/>
            <a:ext cx="11653523" cy="3804118"/>
          </a:xfrm>
        </p:spPr>
        <p:txBody>
          <a:bodyPr/>
          <a:lstStyle/>
          <a:p>
            <a:r>
              <a:rPr lang="en-US" sz="2400" b="1" dirty="0">
                <a:solidFill>
                  <a:srgbClr val="0070C0"/>
                </a:solidFill>
              </a:rPr>
              <a:t>Security </a:t>
            </a:r>
            <a:r>
              <a:rPr lang="en-US" sz="2400" dirty="0">
                <a:solidFill>
                  <a:srgbClr val="0070C0"/>
                </a:solidFill>
              </a:rPr>
              <a:t>- Incorporate security necessities into every aspect of the business; enable others to automate compliance</a:t>
            </a:r>
          </a:p>
          <a:p>
            <a:r>
              <a:rPr lang="en-US" sz="2400" b="1">
                <a:solidFill>
                  <a:srgbClr val="0070C0"/>
                </a:solidFill>
              </a:rPr>
              <a:t>Development</a:t>
            </a:r>
            <a:r>
              <a:rPr lang="en-US" sz="2400">
                <a:solidFill>
                  <a:srgbClr val="0070C0"/>
                </a:solidFill>
              </a:rPr>
              <a:t> </a:t>
            </a:r>
            <a:r>
              <a:rPr lang="en-US" sz="2400" dirty="0">
                <a:solidFill>
                  <a:srgbClr val="0070C0"/>
                </a:solidFill>
              </a:rPr>
              <a:t>– Quickly build, deploy &amp; update a product that our customers love; Enable other groups by building what they need to support you.</a:t>
            </a:r>
          </a:p>
          <a:p>
            <a:r>
              <a:rPr lang="en-US" sz="2400" b="1" dirty="0">
                <a:solidFill>
                  <a:srgbClr val="0070C0"/>
                </a:solidFill>
              </a:rPr>
              <a:t>IS/IT</a:t>
            </a:r>
            <a:r>
              <a:rPr lang="en-US" sz="2400" dirty="0">
                <a:solidFill>
                  <a:srgbClr val="0070C0"/>
                </a:solidFill>
              </a:rPr>
              <a:t> – Build infrastructure as code; enable others by helping to eliminate waste throughout the technology landscape</a:t>
            </a:r>
          </a:p>
          <a:p>
            <a:r>
              <a:rPr lang="en-US" sz="2400" b="1" dirty="0">
                <a:solidFill>
                  <a:srgbClr val="0070C0"/>
                </a:solidFill>
              </a:rPr>
              <a:t>Management</a:t>
            </a:r>
            <a:r>
              <a:rPr lang="en-US" sz="2400" dirty="0">
                <a:solidFill>
                  <a:srgbClr val="0070C0"/>
                </a:solidFill>
              </a:rPr>
              <a:t> – Enable the teams by giving them flexibility, guidance and support to do what is needed; remove obstacles</a:t>
            </a:r>
          </a:p>
          <a:p>
            <a:r>
              <a:rPr lang="en-US" sz="2400" b="1" dirty="0">
                <a:solidFill>
                  <a:srgbClr val="0070C0"/>
                </a:solidFill>
              </a:rPr>
              <a:t>Senior Management</a:t>
            </a:r>
            <a:r>
              <a:rPr lang="en-US" sz="2400" dirty="0">
                <a:solidFill>
                  <a:srgbClr val="0070C0"/>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t>Roles and Responsibilities</a:t>
            </a:r>
          </a:p>
        </p:txBody>
      </p:sp>
      <p:sp>
        <p:nvSpPr>
          <p:cNvPr id="4" name="Rectangle 3">
            <a:extLst>
              <a:ext uri="{FF2B5EF4-FFF2-40B4-BE49-F238E27FC236}">
                <a16:creationId xmlns:a16="http://schemas.microsoft.com/office/drawing/2014/main" id="{DA002015-B57B-4849-93F7-A08ACC15F88F}"/>
              </a:ext>
            </a:extLst>
          </p:cNvPr>
          <p:cNvSpPr/>
          <p:nvPr/>
        </p:nvSpPr>
        <p:spPr>
          <a:xfrm>
            <a:off x="783514" y="5268122"/>
            <a:ext cx="10226937" cy="1200329"/>
          </a:xfrm>
          <a:prstGeom prst="rect">
            <a:avLst/>
          </a:prstGeom>
        </p:spPr>
        <p:txBody>
          <a:bodyPr wrap="square">
            <a:spAutoFit/>
          </a:bodyPr>
          <a:lstStyle/>
          <a:p>
            <a:r>
              <a:rPr lang="en-US" sz="3600" b="1" dirty="0"/>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579397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Tools: 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6208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fr-FR"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mn-ea"/>
                  <a:cs typeface="+mn-cs"/>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algn="l" defTabSz="91352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rgbClr val="44546A"/>
                      </a:gs>
                      <a:gs pos="100000">
                        <a:srgbClr val="5B9BD5"/>
                      </a:gs>
                    </a:gsLst>
                    <a:lin ang="5400000" scaled="0"/>
                  </a:gradFill>
                  <a:effectLst/>
                  <a:uLnTx/>
                  <a:uFillTx/>
                  <a:latin typeface="Segoe UI Semibold" panose="020B0702040204020203" pitchFamily="34" charset="0"/>
                  <a:ea typeface="+mn-ea"/>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latin typeface="Calibri" panose="020F0502020204030204"/>
                  <a:ea typeface="+mn-ea"/>
                  <a:cs typeface="+mn-cs"/>
                </a:rPr>
              </a:br>
              <a:r>
                <a:rPr kumimoji="0" lang="en-US" sz="1961" b="0" i="0" u="none" strike="noStrike" kern="0" cap="none" spc="0" normalizeH="0" baseline="0" noProof="0" dirty="0">
                  <a:ln>
                    <a:noFill/>
                  </a:ln>
                  <a:gradFill>
                    <a:gsLst>
                      <a:gs pos="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rtl="0"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prstClr val="white"/>
                        </a:gs>
                        <a:gs pos="100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algn="l"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9811" y="21889"/>
            <a:ext cx="10515600" cy="1325563"/>
          </a:xfrm>
        </p:spPr>
        <p:txBody>
          <a:bodyPr/>
          <a:lstStyle/>
          <a:p>
            <a:r>
              <a:rPr lang="en-US" b="1" dirty="0"/>
              <a:t>Join US </a:t>
            </a:r>
            <a:r>
              <a:rPr lang="en-US" dirty="0"/>
              <a:t>– Microsoft Developer Meetups</a:t>
            </a:r>
          </a:p>
        </p:txBody>
      </p:sp>
      <p:sp>
        <p:nvSpPr>
          <p:cNvPr id="3" name="Content Placeholder 2"/>
          <p:cNvSpPr>
            <a:spLocks noGrp="1"/>
          </p:cNvSpPr>
          <p:nvPr>
            <p:ph idx="1"/>
          </p:nvPr>
        </p:nvSpPr>
        <p:spPr>
          <a:xfrm>
            <a:off x="896923" y="1133542"/>
            <a:ext cx="10515600" cy="5325990"/>
          </a:xfrm>
        </p:spPr>
        <p:txBody>
          <a:bodyPr>
            <a:normAutofit fontScale="25000" lnSpcReduction="20000"/>
          </a:bodyPr>
          <a:lstStyle/>
          <a:p>
            <a:pPr marL="285750" indent="-285750">
              <a:lnSpc>
                <a:spcPct val="150000"/>
              </a:lnSpc>
            </a:pPr>
            <a:r>
              <a:rPr lang="en-US" sz="6400" dirty="0">
                <a:solidFill>
                  <a:schemeClr val="bg1">
                    <a:lumMod val="50000"/>
                    <a:alpha val="99000"/>
                  </a:schemeClr>
                </a:solidFill>
              </a:rPr>
              <a:t>New York </a:t>
            </a:r>
            <a:r>
              <a:rPr lang="en-US" sz="6400" dirty="0" err="1">
                <a:solidFill>
                  <a:schemeClr val="bg1">
                    <a:lumMod val="50000"/>
                    <a:alpha val="99000"/>
                  </a:schemeClr>
                </a:solidFill>
              </a:rPr>
              <a:t>Pluralsight</a:t>
            </a:r>
            <a:r>
              <a:rPr lang="en-US" sz="6400" dirty="0">
                <a:solidFill>
                  <a:schemeClr val="bg1">
                    <a:lumMod val="50000"/>
                    <a:alpha val="99000"/>
                  </a:schemeClr>
                </a:solidFill>
              </a:rPr>
              <a:t> Study Group: </a:t>
            </a:r>
            <a:r>
              <a:rPr lang="en-US" sz="6400" dirty="0">
                <a:solidFill>
                  <a:schemeClr val="bg1">
                    <a:lumMod val="50000"/>
                    <a:alpha val="99000"/>
                  </a:schemeClr>
                </a:solidFill>
                <a:hlinkClick r:id="rId3"/>
              </a:rPr>
              <a:t>www.meetup.com/NYPluralsightStudy</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6-19-17: </a:t>
            </a:r>
            <a:r>
              <a:rPr lang="en-US" sz="6400" dirty="0">
                <a:solidFill>
                  <a:schemeClr val="bg1">
                    <a:lumMod val="50000"/>
                    <a:alpha val="99000"/>
                  </a:schemeClr>
                </a:solidFill>
              </a:rPr>
              <a:t>Understanding ASP.NET Core Security  Week 2 of 3</a:t>
            </a:r>
          </a:p>
          <a:p>
            <a:pPr marL="742950" lvl="1" indent="-285750">
              <a:lnSpc>
                <a:spcPct val="150000"/>
              </a:lnSpc>
            </a:pPr>
            <a:r>
              <a:rPr lang="en-US" sz="6400" b="1" dirty="0">
                <a:solidFill>
                  <a:schemeClr val="bg1">
                    <a:lumMod val="50000"/>
                    <a:alpha val="99000"/>
                  </a:schemeClr>
                </a:solidFill>
              </a:rPr>
              <a:t>6-26-17:</a:t>
            </a:r>
            <a:r>
              <a:rPr lang="en-US" sz="6400" dirty="0">
                <a:solidFill>
                  <a:schemeClr val="bg1">
                    <a:lumMod val="50000"/>
                    <a:alpha val="99000"/>
                  </a:schemeClr>
                </a:solidFill>
              </a:rPr>
              <a:t> Understanding ASP.NET Core Security  Week 3 of 3</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Jersey: </a:t>
            </a:r>
            <a:r>
              <a:rPr lang="en-US" sz="6400" dirty="0">
                <a:solidFill>
                  <a:schemeClr val="bg1">
                    <a:lumMod val="50000"/>
                    <a:alpha val="99000"/>
                  </a:schemeClr>
                </a:solidFill>
                <a:hlinkClick r:id="rId4"/>
              </a:rPr>
              <a:t>www.meetup.com/MMADNJ</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 </a:t>
            </a:r>
            <a:r>
              <a:rPr lang="en-US" sz="6400" dirty="0">
                <a:solidFill>
                  <a:schemeClr val="bg1">
                    <a:lumMod val="50000"/>
                    <a:alpha val="99000"/>
                  </a:schemeClr>
                </a:solidFill>
              </a:rPr>
              <a:t> Breaking in Bots with Node.js with Rachel White</a:t>
            </a:r>
            <a:endParaRPr lang="en-US" sz="6400" b="1" dirty="0">
              <a:solidFill>
                <a:schemeClr val="bg1">
                  <a:lumMod val="50000"/>
                  <a:alpha val="99000"/>
                </a:schemeClr>
              </a:solidFill>
            </a:endParaRPr>
          </a:p>
          <a:p>
            <a:pPr marL="285750" indent="-285750">
              <a:lnSpc>
                <a:spcPct val="150000"/>
              </a:lnSpc>
            </a:pPr>
            <a:r>
              <a:rPr lang="en-US" sz="6400" dirty="0">
                <a:solidFill>
                  <a:schemeClr val="bg1">
                    <a:lumMod val="50000"/>
                    <a:alpha val="99000"/>
                  </a:schemeClr>
                </a:solidFill>
              </a:rPr>
              <a:t>NYC Mobile .NET Developers Group: </a:t>
            </a:r>
            <a:r>
              <a:rPr lang="en-US" sz="6400" dirty="0">
                <a:solidFill>
                  <a:schemeClr val="bg1">
                    <a:lumMod val="50000"/>
                    <a:alpha val="99000"/>
                  </a:schemeClr>
                </a:solidFill>
                <a:hlinkClick r:id="rId5"/>
              </a:rPr>
              <a:t>www.meetup.com/nycmobiledev</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6-20-17:</a:t>
            </a:r>
            <a:r>
              <a:rPr lang="en-US" sz="6400" dirty="0">
                <a:solidFill>
                  <a:schemeClr val="bg1">
                    <a:lumMod val="50000"/>
                    <a:alpha val="99000"/>
                  </a:schemeClr>
                </a:solidFill>
              </a:rPr>
              <a:t> Designing Mobile Driven IoT Architecture</a:t>
            </a:r>
          </a:p>
          <a:p>
            <a:pPr marL="742950" lvl="1" indent="-285750">
              <a:lnSpc>
                <a:spcPct val="150000"/>
              </a:lnSpc>
            </a:pPr>
            <a:r>
              <a:rPr lang="en-US" sz="6400" b="1" dirty="0">
                <a:solidFill>
                  <a:schemeClr val="bg1">
                    <a:lumMod val="50000"/>
                    <a:alpha val="99000"/>
                  </a:schemeClr>
                </a:solidFill>
              </a:rPr>
              <a:t>7-18-17:</a:t>
            </a:r>
            <a:r>
              <a:rPr lang="en-US" sz="6400" dirty="0">
                <a:solidFill>
                  <a:schemeClr val="bg1">
                    <a:lumMod val="50000"/>
                    <a:alpha val="99000"/>
                  </a:schemeClr>
                </a:solidFill>
              </a:rPr>
              <a:t> Build 2017 Recap for Xamarin Developers</a:t>
            </a:r>
          </a:p>
          <a:p>
            <a:pPr marL="742950" lvl="1" indent="-285750">
              <a:lnSpc>
                <a:spcPct val="150000"/>
              </a:lnSpc>
            </a:pPr>
            <a:r>
              <a:rPr lang="en-US" sz="6400" b="1" dirty="0">
                <a:solidFill>
                  <a:schemeClr val="bg1">
                    <a:lumMod val="50000"/>
                    <a:alpha val="99000"/>
                  </a:schemeClr>
                </a:solidFill>
              </a:rPr>
              <a:t>8-15-17: </a:t>
            </a:r>
            <a:r>
              <a:rPr lang="en-US" sz="6400" dirty="0">
                <a:solidFill>
                  <a:schemeClr val="bg1">
                    <a:lumMod val="50000"/>
                    <a:alpha val="99000"/>
                  </a:schemeClr>
                </a:solidFill>
              </a:rPr>
              <a:t> Multi-Targeting the World: A Single Project to Rule Them All</a:t>
            </a:r>
          </a:p>
          <a:p>
            <a:pPr marL="285750" indent="-285750">
              <a:lnSpc>
                <a:spcPct val="150000"/>
              </a:lnSpc>
            </a:pPr>
            <a:r>
              <a:rPr lang="en-US" sz="6400" dirty="0">
                <a:solidFill>
                  <a:schemeClr val="bg1">
                    <a:lumMod val="50000"/>
                    <a:alpha val="99000"/>
                  </a:schemeClr>
                </a:solidFill>
              </a:rPr>
              <a:t>Microsoft Makers &amp; App </a:t>
            </a:r>
            <a:r>
              <a:rPr lang="en-US" sz="6400" dirty="0" err="1">
                <a:solidFill>
                  <a:schemeClr val="bg1">
                    <a:lumMod val="50000"/>
                    <a:alpha val="99000"/>
                  </a:schemeClr>
                </a:solidFill>
              </a:rPr>
              <a:t>Devs</a:t>
            </a:r>
            <a:r>
              <a:rPr lang="en-US" sz="6400" dirty="0">
                <a:solidFill>
                  <a:schemeClr val="bg1">
                    <a:lumMod val="50000"/>
                    <a:alpha val="99000"/>
                  </a:schemeClr>
                </a:solidFill>
              </a:rPr>
              <a:t> New York: </a:t>
            </a:r>
            <a:r>
              <a:rPr lang="en-US" sz="6400" dirty="0">
                <a:solidFill>
                  <a:schemeClr val="bg1">
                    <a:lumMod val="50000"/>
                    <a:alpha val="99000"/>
                  </a:schemeClr>
                </a:solidFill>
                <a:hlinkClick r:id="rId6"/>
              </a:rPr>
              <a:t>www.meetup.com/MMADNYC</a:t>
            </a:r>
            <a:r>
              <a:rPr lang="en-US" sz="6400" dirty="0">
                <a:solidFill>
                  <a:schemeClr val="bg1">
                    <a:lumMod val="50000"/>
                    <a:alpha val="99000"/>
                  </a:schemeClr>
                </a:solidFill>
              </a:rPr>
              <a:t> </a:t>
            </a:r>
          </a:p>
          <a:p>
            <a:pPr marL="742950" lvl="1" indent="-285750">
              <a:lnSpc>
                <a:spcPct val="150000"/>
              </a:lnSpc>
            </a:pPr>
            <a:r>
              <a:rPr lang="en-US" sz="6400" b="1" dirty="0">
                <a:solidFill>
                  <a:schemeClr val="bg1">
                    <a:lumMod val="50000"/>
                    <a:alpha val="99000"/>
                  </a:schemeClr>
                </a:solidFill>
              </a:rPr>
              <a:t>6-27-17: </a:t>
            </a:r>
            <a:r>
              <a:rPr lang="en-US" sz="6400" dirty="0">
                <a:solidFill>
                  <a:schemeClr val="bg1">
                    <a:lumMod val="50000"/>
                    <a:alpha val="99000"/>
                  </a:schemeClr>
                </a:solidFill>
              </a:rPr>
              <a:t> Breaking in Bots with Node.js with Rachel White</a:t>
            </a:r>
          </a:p>
          <a:p>
            <a:pPr marL="285750" indent="-285750">
              <a:lnSpc>
                <a:spcPct val="150000"/>
              </a:lnSpc>
            </a:pPr>
            <a:r>
              <a:rPr lang="en-US" sz="6400" dirty="0">
                <a:solidFill>
                  <a:schemeClr val="bg1">
                    <a:lumMod val="50000"/>
                    <a:alpha val="99000"/>
                  </a:schemeClr>
                </a:solidFill>
              </a:rPr>
              <a:t>New York ALT.NET Software Development Group: </a:t>
            </a:r>
            <a:r>
              <a:rPr lang="en-US" sz="6400" dirty="0">
                <a:solidFill>
                  <a:schemeClr val="bg1">
                    <a:lumMod val="50000"/>
                    <a:alpha val="99000"/>
                  </a:schemeClr>
                </a:solidFill>
                <a:hlinkClick r:id="rId5"/>
              </a:rPr>
              <a:t>www.meetup.com/nycmobiledev</a:t>
            </a:r>
            <a:endParaRPr lang="en-US" sz="6400" dirty="0">
              <a:solidFill>
                <a:schemeClr val="bg1">
                  <a:lumMod val="50000"/>
                  <a:alpha val="99000"/>
                </a:schemeClr>
              </a:solidFill>
            </a:endParaRPr>
          </a:p>
          <a:p>
            <a:pPr marL="742950" lvl="1" indent="-285750">
              <a:lnSpc>
                <a:spcPct val="150000"/>
              </a:lnSpc>
            </a:pPr>
            <a:r>
              <a:rPr lang="en-US" sz="6400" b="1" dirty="0">
                <a:solidFill>
                  <a:schemeClr val="bg1">
                    <a:lumMod val="50000"/>
                    <a:alpha val="99000"/>
                  </a:schemeClr>
                </a:solidFill>
              </a:rPr>
              <a:t>6-28-17: </a:t>
            </a:r>
            <a:r>
              <a:rPr lang="en-US" sz="6400" dirty="0">
                <a:solidFill>
                  <a:schemeClr val="bg1">
                    <a:lumMod val="50000"/>
                    <a:alpha val="99000"/>
                  </a:schemeClr>
                </a:solidFill>
              </a:rPr>
              <a:t> Decomposing a monolith into Microservices with the Open Web Interface for .NET </a:t>
            </a:r>
          </a:p>
          <a:p>
            <a:endParaRPr lang="en-US" dirty="0"/>
          </a:p>
        </p:txBody>
      </p:sp>
    </p:spTree>
    <p:extLst>
      <p:ext uri="{BB962C8B-B14F-4D97-AF65-F5344CB8AC3E}">
        <p14:creationId xmlns:p14="http://schemas.microsoft.com/office/powerpoint/2010/main" val="343615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dirty="0"/>
              <a:t>Package distribution mechanism</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Architecture…</a:t>
            </a:r>
            <a:br>
              <a:rPr lang="en-US" sz="4000" dirty="0"/>
            </a:b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095" y="4171"/>
            <a:ext cx="6010421" cy="978762"/>
          </a:xfrm>
        </p:spPr>
        <p:txBody>
          <a:bodyPr>
            <a:normAutofit fontScale="90000"/>
          </a:bodyPr>
          <a:lstStyle/>
          <a:p>
            <a:pPr>
              <a:tabLst>
                <a:tab pos="953967" algn="l"/>
              </a:tabLst>
            </a:pPr>
            <a:r>
              <a:rPr lang="en-US" sz="4000" dirty="0"/>
              <a:t>Architecture… </a:t>
            </a:r>
            <a:br>
              <a:rPr lang="en-US" sz="4000" dirty="0"/>
            </a:br>
            <a:r>
              <a:rPr lang="en-US" sz="4000" dirty="0"/>
              <a:t>Containers with VM isolation</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a:solidFill>
              <a:schemeClr val="tx1"/>
            </a:solidFill>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a:solidFill>
            <a:schemeClr val="tx1"/>
          </a:solidFill>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714628" y="2434607"/>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Architecture Deep Dive: Architecture of a  Container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33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45983"/>
            <a:ext cx="11735012" cy="1474755"/>
          </a:xfrm>
        </p:spPr>
        <p:txBody>
          <a:bodyPr>
            <a:normAutofit fontScale="90000"/>
          </a:bodyPr>
          <a:lstStyle/>
          <a:p>
            <a:r>
              <a:rPr lang="en-US" dirty="0"/>
              <a:t>Cloud is a key enabler of DevOps – Agile &amp; Functional</a:t>
            </a:r>
            <a:br>
              <a:rPr lang="en-US" dirty="0"/>
            </a:br>
            <a:r>
              <a:rPr lang="en-US" dirty="0"/>
              <a:t>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VIRTUAL</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uLnTx/>
                <a:uFillTx/>
                <a:latin typeface="Segoe UI"/>
                <a:ea typeface="+mn-ea"/>
                <a:cs typeface="+mn-cs"/>
              </a:rPr>
              <a:t>SERVICE FABRIC</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Cloud Foundry,</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Marathon, </a:t>
            </a: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Deis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Docker Swarm</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505050">
                    <a:lumMod val="75000"/>
                    <a:lumOff val="25000"/>
                  </a:srgbClr>
                </a:solidFill>
                <a:effectLst/>
                <a:uLnTx/>
                <a:uFillTx/>
                <a:latin typeface="Segoe UI"/>
                <a:ea typeface="+mn-ea"/>
                <a:cs typeface="+mn-cs"/>
              </a:rPr>
              <a:t>Mesos</a:t>
            </a: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505050">
                    <a:lumMod val="75000"/>
                    <a:lumOff val="25000"/>
                  </a:srgbClr>
                </a:solidFill>
                <a:effectLst/>
                <a:uLnTx/>
                <a:uFillTx/>
                <a:latin typeface="Segoe UI"/>
                <a:ea typeface="+mn-ea"/>
                <a:cs typeface="+mn-cs"/>
              </a:rPr>
              <a:t>Windows and Linux</a:t>
            </a:r>
          </a:p>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lumMod val="75000"/>
                    <a:lumOff val="25000"/>
                  </a:srgbClr>
                </a:solidFill>
                <a:effectLst/>
                <a:uLnTx/>
                <a:uFillTx/>
                <a:latin typeface="Segoe UI"/>
                <a:ea typeface="+mn-ea"/>
                <a:cs typeface="+mn-cs"/>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Arial Narrow" panose="020B0606020202030204" pitchFamily="34" charset="0"/>
                  <a:ea typeface="+mn-ea"/>
                  <a:cs typeface="+mn-cs"/>
                </a:rPr>
                <a:t>WE ALL LOOK ALIKE</a:t>
              </a:r>
            </a:p>
          </p:txBody>
        </p:sp>
      </p:grpSp>
      <p:sp>
        <p:nvSpPr>
          <p:cNvPr id="55" name="TextBox 54"/>
          <p:cNvSpPr txBox="1"/>
          <p:nvPr/>
        </p:nvSpPr>
        <p:spPr>
          <a:xfrm>
            <a:off x="1627676" y="5588436"/>
            <a:ext cx="8934446" cy="523220"/>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Build 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C6"/>
                  </a:solidFill>
                  <a:effectLst/>
                  <a:uLnTx/>
                  <a:uFillTx/>
                  <a:latin typeface="Segoe UI Light" panose="020B0502040204020203" pitchFamily="34" charset="0"/>
                  <a:ea typeface="+mn-ea"/>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BA00"/>
                  </a:solidFill>
                  <a:effectLst/>
                  <a:uLnTx/>
                  <a:uFillTx/>
                  <a:latin typeface="Segoe UI Light" panose="020B0502040204020203" pitchFamily="34" charset="0"/>
                  <a:ea typeface="+mn-ea"/>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Light" panose="020B0502040204020203" pitchFamily="34" charset="0"/>
                  <a:ea typeface="+mn-ea"/>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895922" rtl="0" eaLnBrk="1" fontAlgn="base" latinLnBrk="0" hangingPunct="1">
                <a:lnSpc>
                  <a:spcPct val="100000"/>
                </a:lnSpc>
                <a:spcBef>
                  <a:spcPct val="0"/>
                </a:spcBef>
                <a:spcAft>
                  <a:spcPct val="0"/>
                </a:spcAft>
                <a:buClrTx/>
                <a:buSzTx/>
                <a:buFontTx/>
                <a:buNone/>
                <a:tabLst/>
                <a:defRPr/>
              </a:pPr>
              <a:r>
                <a:rPr kumimoji="0" lang="en-US" sz="1921"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24928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Virtual </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Server</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Hyper-V</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latin typeface="Calibri" panose="020F0502020204030204"/>
                <a:ea typeface="+mn-ea"/>
                <a:cs typeface="+mn-cs"/>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Azure</a:t>
            </a:r>
            <a:b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b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Containers</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latin typeface="Calibri" panose="020F0502020204030204"/>
                <a:ea typeface="+mn-ea"/>
                <a:cs typeface="+mn-cs"/>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984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B19F-6BBF-44FD-B3EE-20338C089527}"/>
              </a:ext>
            </a:extLst>
          </p:cNvPr>
          <p:cNvSpPr>
            <a:spLocks noGrp="1"/>
          </p:cNvSpPr>
          <p:nvPr>
            <p:ph type="title"/>
          </p:nvPr>
        </p:nvSpPr>
        <p:spPr>
          <a:xfrm>
            <a:off x="291123" y="349496"/>
            <a:ext cx="11478846" cy="682136"/>
          </a:xfrm>
        </p:spPr>
        <p:txBody>
          <a:bodyPr>
            <a:normAutofit/>
          </a:bodyPr>
          <a:lstStyle/>
          <a:p>
            <a:r>
              <a:rPr lang="en-US" sz="4000" dirty="0"/>
              <a:t>Value Stream Mapping – Understanding and Teaching</a:t>
            </a:r>
          </a:p>
        </p:txBody>
      </p:sp>
      <p:pic>
        <p:nvPicPr>
          <p:cNvPr id="5" name="Content Placeholder 4">
            <a:extLst>
              <a:ext uri="{FF2B5EF4-FFF2-40B4-BE49-F238E27FC236}">
                <a16:creationId xmlns:a16="http://schemas.microsoft.com/office/drawing/2014/main" id="{87AAC5D2-CDA6-4789-98DF-0DBDF49B1C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831" y="950301"/>
            <a:ext cx="8336877" cy="6380739"/>
          </a:xfrm>
        </p:spPr>
      </p:pic>
    </p:spTree>
    <p:extLst>
      <p:ext uri="{BB962C8B-B14F-4D97-AF65-F5344CB8AC3E}">
        <p14:creationId xmlns:p14="http://schemas.microsoft.com/office/powerpoint/2010/main" val="410213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F46082-FE4A-4901-A97F-ECED5D61574A}"/>
              </a:ext>
            </a:extLst>
          </p:cNvPr>
          <p:cNvSpPr>
            <a:spLocks noGrp="1"/>
          </p:cNvSpPr>
          <p:nvPr>
            <p:ph type="title"/>
          </p:nvPr>
        </p:nvSpPr>
        <p:spPr/>
        <p:txBody>
          <a:bodyPr>
            <a:normAutofit/>
          </a:bodyPr>
          <a:lstStyle/>
          <a:p>
            <a:pPr lvl="0">
              <a:defRPr/>
            </a:pPr>
            <a:r>
              <a:rPr lang="en-US" dirty="0"/>
              <a:t>DevOps Containers and Next Generation Micro Services </a:t>
            </a:r>
            <a:r>
              <a:rPr lang="en-US" kern="0" dirty="0">
                <a:latin typeface="Segoe UI Light" panose="020B0502040204020203" pitchFamily="34" charset="0"/>
                <a:cs typeface="Segoe UI Light" panose="020B0502040204020203" pitchFamily="34" charset="0"/>
              </a:rPr>
              <a:t>101</a:t>
            </a:r>
          </a:p>
        </p:txBody>
      </p:sp>
      <p:sp>
        <p:nvSpPr>
          <p:cNvPr id="4" name="Content Placeholder 3">
            <a:extLst>
              <a:ext uri="{FF2B5EF4-FFF2-40B4-BE49-F238E27FC236}">
                <a16:creationId xmlns:a16="http://schemas.microsoft.com/office/drawing/2014/main" id="{AA07E082-F668-44A3-93DE-CAB9D0919F9C}"/>
              </a:ext>
            </a:extLst>
          </p:cNvPr>
          <p:cNvSpPr>
            <a:spLocks noGrp="1"/>
          </p:cNvSpPr>
          <p:nvPr>
            <p:ph idx="1"/>
          </p:nvPr>
        </p:nvSpPr>
        <p:spPr>
          <a:xfrm>
            <a:off x="542109" y="1825625"/>
            <a:ext cx="11279777" cy="4810306"/>
          </a:xfrm>
        </p:spPr>
        <p:txBody>
          <a:bodyPr>
            <a:normAutofit fontScale="70000" lnSpcReduction="20000"/>
          </a:bodyPr>
          <a:lstStyle/>
          <a:p>
            <a:pPr marL="0" indent="0">
              <a:buNone/>
            </a:pPr>
            <a:r>
              <a:rPr lang="en-US" b="1" dirty="0"/>
              <a:t>Title</a:t>
            </a:r>
            <a:r>
              <a:rPr lang="en-US" dirty="0"/>
              <a:t>: DevOps, Containers and Next Generation Micro Services</a:t>
            </a:r>
          </a:p>
          <a:p>
            <a:pPr marL="0" indent="0">
              <a:buNone/>
            </a:pPr>
            <a:r>
              <a:rPr lang="en-US" b="1" dirty="0"/>
              <a:t>Abstract</a:t>
            </a:r>
            <a:r>
              <a:rPr lang="en-US" dirty="0"/>
              <a:t>: Are you up to speed with the next HUGE WAVE of virtualization… containers and micro services?  How will these great technologies impact our datacenters as they move into the mainstream?  Come to this session to have a look at the near future.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a:t>
            </a:r>
          </a:p>
          <a:p>
            <a:pPr marL="0" indent="0">
              <a:buNone/>
            </a:pPr>
            <a:endParaRPr lang="en-US" dirty="0"/>
          </a:p>
          <a:p>
            <a:pPr marL="0" indent="0">
              <a:buNone/>
            </a:pPr>
            <a:r>
              <a:rPr lang="en-US" b="1" dirty="0"/>
              <a:t>Name of Presenter</a:t>
            </a:r>
            <a:r>
              <a:rPr lang="en-US" dirty="0"/>
              <a:t>:  Dan Stolts   (@ITProGuru; </a:t>
            </a:r>
            <a:r>
              <a:rPr lang="en-US" dirty="0">
                <a:hlinkClick r:id="rId3"/>
              </a:rPr>
              <a:t>https://linkedin.com/in/danstolts</a:t>
            </a:r>
            <a:r>
              <a:rPr lang="en-US" dirty="0"/>
              <a:t>) </a:t>
            </a:r>
          </a:p>
          <a:p>
            <a:pPr marL="0" indent="0">
              <a:buNone/>
            </a:pPr>
            <a:r>
              <a:rPr lang="en-US" dirty="0"/>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u="sng" dirty="0">
                <a:hlinkClick r:id="rId4"/>
              </a:rPr>
              <a:t>http://itproguru.com</a:t>
            </a:r>
            <a:r>
              <a:rPr lang="en-US" dirty="0"/>
              <a:t>  or twitter @ITProGuru. He is proficient in many datacenter technologies (Windows Server, System Center, Virtualization, Cloud, </a:t>
            </a:r>
            <a:r>
              <a:rPr lang="en-US" dirty="0" err="1"/>
              <a:t>Etc</a:t>
            </a:r>
            <a:r>
              <a:rPr lang="en-US" dirty="0"/>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u="sng" dirty="0">
                <a:hlinkClick r:id="rId5"/>
              </a:rPr>
              <a:t>http://itproguru.com/about</a:t>
            </a:r>
            <a:r>
              <a:rPr lang="en-US" dirty="0"/>
              <a:t> </a:t>
            </a:r>
          </a:p>
          <a:p>
            <a:pPr marL="0" indent="0">
              <a:buNone/>
            </a:pPr>
            <a:endParaRPr lang="en-US" dirty="0"/>
          </a:p>
        </p:txBody>
      </p:sp>
    </p:spTree>
    <p:extLst>
      <p:ext uri="{BB962C8B-B14F-4D97-AF65-F5344CB8AC3E}">
        <p14:creationId xmlns:p14="http://schemas.microsoft.com/office/powerpoint/2010/main" val="101531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Microsoft Fortifies Commitment to Open Source, Becomes Linux Foundation Platinum Member </a:t>
            </a:r>
            <a:br>
              <a:rPr lang="en-US" b="1" dirty="0"/>
            </a:br>
            <a:br>
              <a:rPr lang="en-US" b="1" dirty="0"/>
            </a:br>
            <a:br>
              <a:rPr lang="en-US" b="1" dirty="0"/>
            </a:br>
            <a:endParaRPr lang="en-US" dirty="0"/>
          </a:p>
        </p:txBody>
      </p:sp>
      <p:sp>
        <p:nvSpPr>
          <p:cNvPr id="5" name="Text Placeholder 4"/>
          <p:cNvSpPr>
            <a:spLocks noGrp="1"/>
          </p:cNvSpPr>
          <p:nvPr>
            <p:ph type="body" sz="quarter" idx="10"/>
          </p:nvPr>
        </p:nvSpPr>
        <p:spPr>
          <a:xfrm>
            <a:off x="269239" y="1189177"/>
            <a:ext cx="11653523" cy="4890954"/>
          </a:xfrm>
        </p:spPr>
        <p:txBody>
          <a:bodyPr/>
          <a:lstStyle/>
          <a:p>
            <a:endParaRPr lang="en-US" dirty="0"/>
          </a:p>
          <a:p>
            <a:endParaRPr lang="en-US" dirty="0"/>
          </a:p>
          <a:p>
            <a:r>
              <a:rPr lang="en-US" b="1" dirty="0"/>
              <a:t>Why?</a:t>
            </a:r>
          </a:p>
          <a:p>
            <a:r>
              <a:rPr lang="en-US" b="1" dirty="0"/>
              <a:t>What does it mean? For </a:t>
            </a:r>
            <a:r>
              <a:rPr lang="en-US" dirty="0"/>
              <a:t>Microsoft, for Linux, and most importantly to * Open Source *</a:t>
            </a:r>
            <a:r>
              <a:rPr lang="en-US" b="1" dirty="0"/>
              <a:t>  </a:t>
            </a:r>
            <a:br>
              <a:rPr lang="en-US" b="1" dirty="0"/>
            </a:br>
            <a:r>
              <a:rPr lang="en-US" b="1" dirty="0"/>
              <a:t>    Now? </a:t>
            </a:r>
            <a:br>
              <a:rPr lang="en-US" b="1" dirty="0"/>
            </a:br>
            <a:r>
              <a:rPr lang="en-US" b="1" dirty="0"/>
              <a:t>    Near future?</a:t>
            </a:r>
            <a:br>
              <a:rPr lang="en-US" b="1" dirty="0"/>
            </a:br>
            <a:r>
              <a:rPr lang="en-US" b="1" dirty="0"/>
              <a:t>    Long term?</a:t>
            </a:r>
          </a:p>
        </p:txBody>
      </p:sp>
      <p:sp>
        <p:nvSpPr>
          <p:cNvPr id="3" name="Rectangle 2"/>
          <p:cNvSpPr/>
          <p:nvPr/>
        </p:nvSpPr>
        <p:spPr>
          <a:xfrm>
            <a:off x="269240" y="6086315"/>
            <a:ext cx="99414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https://www.linuxfoundation.org/announcements/microsoft-fortifies-commitment-to-open-source-becomes-linux-foundation-platinum</a:t>
            </a:r>
          </a:p>
        </p:txBody>
      </p:sp>
    </p:spTree>
    <p:extLst>
      <p:ext uri="{BB962C8B-B14F-4D97-AF65-F5344CB8AC3E}">
        <p14:creationId xmlns:p14="http://schemas.microsoft.com/office/powerpoint/2010/main" val="29920766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and Container Portability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27" y="1690688"/>
            <a:ext cx="9865217" cy="4803229"/>
          </a:xfrm>
          <a:prstGeom prst="rect">
            <a:avLst/>
          </a:prstGeom>
        </p:spPr>
      </p:pic>
    </p:spTree>
    <p:extLst>
      <p:ext uri="{BB962C8B-B14F-4D97-AF65-F5344CB8AC3E}">
        <p14:creationId xmlns:p14="http://schemas.microsoft.com/office/powerpoint/2010/main" val="31279137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9092" y="365125"/>
            <a:ext cx="11732654" cy="1325563"/>
          </a:xfrm>
        </p:spPr>
        <p:txBody>
          <a:bodyPr/>
          <a:lstStyle/>
          <a:p>
            <a:r>
              <a:rPr lang="en-US" sz="4000" dirty="0"/>
              <a:t>Docker Client runs the same on Windows and Linux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092" y="1563796"/>
            <a:ext cx="10560677" cy="4824125"/>
          </a:xfrm>
          <a:prstGeom prst="rect">
            <a:avLst/>
          </a:prstGeom>
        </p:spPr>
      </p:pic>
    </p:spTree>
    <p:extLst>
      <p:ext uri="{BB962C8B-B14F-4D97-AF65-F5344CB8AC3E}">
        <p14:creationId xmlns:p14="http://schemas.microsoft.com/office/powerpoint/2010/main" val="2527814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rPr>
              <a:t>http://itrevolution.com/the-three-ways-principles-underpinning-devops/</a:t>
            </a:r>
            <a:r>
              <a:rPr kumimoji="0" lang="en-US" sz="1800" b="0" i="0" u="none" strike="noStrike" kern="0" cap="none" spc="0" normalizeH="0" baseline="0" noProof="0" dirty="0">
                <a:ln>
                  <a:noFill/>
                </a:ln>
                <a:solidFill>
                  <a:sysClr val="windowText" lastClr="000000"/>
                </a:solidFill>
                <a:effectLst/>
                <a:uLnTx/>
                <a:uFillTx/>
              </a:rPr>
              <a:t>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620496" cy="369332"/>
          </a:xfrm>
          <a:prstGeom prst="rect">
            <a:avLst/>
          </a:prstGeom>
        </p:spPr>
        <p:txBody>
          <a:bodyPr wrap="none">
            <a:spAutoFit/>
          </a:bodyPr>
          <a:lstStyle/>
          <a:p>
            <a:r>
              <a:rPr lang="en-US" dirty="0">
                <a:solidFill>
                  <a:srgbClr val="FFFF00"/>
                </a:solidFill>
              </a:rPr>
              <a:t>http://www.itproguy.com/devops-practices/</a:t>
            </a:r>
          </a:p>
        </p:txBody>
      </p:sp>
    </p:spTree>
    <p:extLst>
      <p:ext uri="{BB962C8B-B14F-4D97-AF65-F5344CB8AC3E}">
        <p14:creationId xmlns:p14="http://schemas.microsoft.com/office/powerpoint/2010/main" val="4131335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a:t>
            </a:r>
            <a:br>
              <a:rPr lang="en-US" dirty="0"/>
            </a:br>
            <a:r>
              <a:rPr lang="en-US" dirty="0"/>
              <a:t>DevOps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3673948" y="333060"/>
            <a:ext cx="8194750" cy="6355852"/>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0B4910-A5F5-4B39-8F25-1A504A3664F6}"/>
              </a:ext>
            </a:extLst>
          </p:cNvPr>
          <p:cNvSpPr>
            <a:spLocks noGrp="1"/>
          </p:cNvSpPr>
          <p:nvPr>
            <p:ph type="ctrTitle"/>
          </p:nvPr>
        </p:nvSpPr>
        <p:spPr/>
        <p:txBody>
          <a:bodyPr/>
          <a:lstStyle/>
          <a:p>
            <a:r>
              <a:rPr lang="en-US" dirty="0"/>
              <a:t>Microservices</a:t>
            </a:r>
          </a:p>
        </p:txBody>
      </p:sp>
      <p:sp>
        <p:nvSpPr>
          <p:cNvPr id="5" name="Subtitle 4">
            <a:extLst>
              <a:ext uri="{FF2B5EF4-FFF2-40B4-BE49-F238E27FC236}">
                <a16:creationId xmlns:a16="http://schemas.microsoft.com/office/drawing/2014/main" id="{51BE57F0-DB19-4318-81AE-412261FCDB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1481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14" y="0"/>
            <a:ext cx="10515600" cy="600646"/>
          </a:xfrm>
        </p:spPr>
        <p:txBody>
          <a:bodyPr>
            <a:noAutofit/>
          </a:bodyPr>
          <a:lstStyle/>
          <a:p>
            <a:r>
              <a:rPr lang="en-US" sz="4000" dirty="0"/>
              <a:t>Monolithic vs Micro Services</a:t>
            </a:r>
            <a:br>
              <a:rPr lang="en-US" sz="4000" dirty="0"/>
            </a:br>
            <a:r>
              <a:rPr lang="en-US" sz="4000" dirty="0"/>
              <a:t>DevOps an Enabler of Micro Services </a:t>
            </a:r>
          </a:p>
        </p:txBody>
      </p:sp>
      <p:sp>
        <p:nvSpPr>
          <p:cNvPr id="4" name="Text Placeholder 3"/>
          <p:cNvSpPr>
            <a:spLocks noGrp="1"/>
          </p:cNvSpPr>
          <p:nvPr>
            <p:ph type="body" sz="quarter" idx="10"/>
          </p:nvPr>
        </p:nvSpPr>
        <p:spPr>
          <a:xfrm>
            <a:off x="7616414" y="892885"/>
            <a:ext cx="4575586" cy="4905958"/>
          </a:xfrm>
        </p:spPr>
        <p:txBody>
          <a:bodyPr/>
          <a:lstStyle/>
          <a:p>
            <a:r>
              <a:rPr lang="en-US" sz="4000" u="sng" dirty="0"/>
              <a:t>Micro Services</a:t>
            </a:r>
          </a:p>
          <a:p>
            <a:r>
              <a:rPr lang="en-US" sz="3600" b="1" i="1" dirty="0">
                <a:solidFill>
                  <a:srgbClr val="0070C0"/>
                </a:solidFill>
              </a:rPr>
              <a:t>Split </a:t>
            </a:r>
            <a:r>
              <a:rPr lang="en-US" sz="3200" b="1" i="1" dirty="0">
                <a:solidFill>
                  <a:srgbClr val="0070C0"/>
                </a:solidFill>
              </a:rPr>
              <a:t>Services</a:t>
            </a:r>
            <a:r>
              <a:rPr lang="en-US" sz="3600" b="1" i="1" dirty="0">
                <a:solidFill>
                  <a:srgbClr val="0070C0"/>
                </a:solidFill>
              </a:rPr>
              <a:t> into small pieces</a:t>
            </a:r>
          </a:p>
          <a:p>
            <a:pPr marL="457200" indent="-457200">
              <a:buFont typeface="Arial" panose="020B0604020202020204" pitchFamily="34" charset="0"/>
              <a:buChar char="•"/>
            </a:pPr>
            <a:r>
              <a:rPr lang="en-US" sz="2000" dirty="0"/>
              <a:t>Easily Scale, Deploy, code, etc.</a:t>
            </a:r>
          </a:p>
          <a:p>
            <a:pPr marL="457200" indent="-457200">
              <a:buFont typeface="Arial" panose="020B0604020202020204" pitchFamily="34" charset="0"/>
              <a:buChar char="•"/>
            </a:pPr>
            <a:r>
              <a:rPr lang="en-US" sz="2000" dirty="0"/>
              <a:t>Faster Execution</a:t>
            </a:r>
          </a:p>
          <a:p>
            <a:pPr marL="457200" indent="-457200">
              <a:buFont typeface="Arial" panose="020B0604020202020204" pitchFamily="34" charset="0"/>
              <a:buChar char="•"/>
            </a:pPr>
            <a:r>
              <a:rPr lang="en-US" sz="2000" dirty="0"/>
              <a:t>Higher Reliability</a:t>
            </a:r>
          </a:p>
          <a:p>
            <a:pPr marL="457200" indent="-457200">
              <a:buFont typeface="Arial" panose="020B0604020202020204" pitchFamily="34" charset="0"/>
              <a:buChar char="•"/>
            </a:pPr>
            <a:r>
              <a:rPr lang="en-US" sz="2000" dirty="0"/>
              <a:t>Faster MTTR </a:t>
            </a:r>
            <a:r>
              <a:rPr lang="en-US" sz="1050" dirty="0"/>
              <a:t>mean time to repair</a:t>
            </a:r>
            <a:endParaRPr lang="en-US" sz="2000" dirty="0"/>
          </a:p>
          <a:p>
            <a:pPr marL="457200" indent="-457200">
              <a:buFont typeface="Arial" panose="020B0604020202020204" pitchFamily="34" charset="0"/>
              <a:buChar char="•"/>
            </a:pPr>
            <a:r>
              <a:rPr lang="en-US" sz="2000" dirty="0"/>
              <a:t>Agile capabilities</a:t>
            </a:r>
          </a:p>
          <a:p>
            <a:pPr marL="457200" indent="-457200">
              <a:buFont typeface="Arial" panose="020B0604020202020204" pitchFamily="34" charset="0"/>
              <a:buChar char="•"/>
            </a:pPr>
            <a:r>
              <a:rPr lang="en-US" sz="2000" dirty="0"/>
              <a:t>Automation Continuous Delivery</a:t>
            </a:r>
          </a:p>
          <a:p>
            <a:pPr marL="457200" indent="-457200">
              <a:buFont typeface="Arial" panose="020B0604020202020204" pitchFamily="34" charset="0"/>
              <a:buChar char="•"/>
            </a:pPr>
            <a:r>
              <a:rPr lang="en-US" sz="2000" dirty="0"/>
              <a:t>Amplify Feedback Loops</a:t>
            </a:r>
          </a:p>
        </p:txBody>
      </p:sp>
      <p:sp>
        <p:nvSpPr>
          <p:cNvPr id="5" name="Text Placeholder 4"/>
          <p:cNvSpPr>
            <a:spLocks noGrp="1"/>
          </p:cNvSpPr>
          <p:nvPr>
            <p:ph type="body" sz="quarter" idx="11"/>
          </p:nvPr>
        </p:nvSpPr>
        <p:spPr>
          <a:xfrm>
            <a:off x="266960" y="1092112"/>
            <a:ext cx="4703073" cy="4530471"/>
          </a:xfrm>
        </p:spPr>
        <p:txBody>
          <a:bodyPr/>
          <a:lstStyle/>
          <a:p>
            <a:r>
              <a:rPr lang="en-US" sz="4000" u="sng" dirty="0"/>
              <a:t>Monolithic</a:t>
            </a:r>
          </a:p>
          <a:p>
            <a:r>
              <a:rPr lang="en-US" sz="3600" b="1" dirty="0">
                <a:solidFill>
                  <a:srgbClr val="00B0F0"/>
                </a:solidFill>
              </a:rPr>
              <a:t>All Feature in Full App</a:t>
            </a:r>
          </a:p>
          <a:p>
            <a:pPr marL="457200" indent="-457200">
              <a:buFont typeface="Arial" panose="020B0604020202020204" pitchFamily="34" charset="0"/>
              <a:buChar char="•"/>
            </a:pPr>
            <a:r>
              <a:rPr lang="en-US" sz="2000" dirty="0"/>
              <a:t>Long Cycles (Dev, Test, Q/A, Deploy, update, etc.)</a:t>
            </a:r>
          </a:p>
          <a:p>
            <a:pPr marL="457200" indent="-457200">
              <a:buFont typeface="Arial" panose="020B0604020202020204" pitchFamily="34" charset="0"/>
              <a:buChar char="•"/>
            </a:pPr>
            <a:r>
              <a:rPr lang="en-US" sz="2000" dirty="0"/>
              <a:t>Error / Bug Prone</a:t>
            </a:r>
          </a:p>
          <a:p>
            <a:pPr marL="457200" indent="-457200">
              <a:buFont typeface="Arial" panose="020B0604020202020204" pitchFamily="34" charset="0"/>
              <a:buChar char="•"/>
            </a:pPr>
            <a:r>
              <a:rPr lang="en-US" sz="2000" dirty="0"/>
              <a:t>Expensive</a:t>
            </a:r>
          </a:p>
          <a:p>
            <a:pPr marL="457200" indent="-457200">
              <a:buFont typeface="Arial" panose="020B0604020202020204" pitchFamily="34" charset="0"/>
              <a:buChar char="•"/>
            </a:pPr>
            <a:r>
              <a:rPr lang="en-US" sz="2000" dirty="0"/>
              <a:t>Quick Fixes hard or impossible</a:t>
            </a:r>
          </a:p>
          <a:p>
            <a:pPr marL="457200" indent="-457200">
              <a:buFont typeface="Arial" panose="020B0604020202020204" pitchFamily="34" charset="0"/>
              <a:buChar char="•"/>
            </a:pPr>
            <a:r>
              <a:rPr lang="en-US" sz="2000" dirty="0"/>
              <a:t>More bottlenecks</a:t>
            </a:r>
          </a:p>
          <a:p>
            <a:pPr marL="457200" indent="-457200">
              <a:buFont typeface="Arial" panose="020B0604020202020204" pitchFamily="34" charset="0"/>
              <a:buChar char="•"/>
            </a:pPr>
            <a:r>
              <a:rPr lang="en-US" sz="20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45303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79" y="194477"/>
            <a:ext cx="11655840" cy="899665"/>
          </a:xfrm>
        </p:spPr>
        <p:txBody>
          <a:bodyPr/>
          <a:lstStyle/>
          <a:p>
            <a:r>
              <a:rPr lang="en-US" dirty="0"/>
              <a:t>Monolith and </a:t>
            </a:r>
            <a:r>
              <a:rPr lang="en-US" dirty="0" err="1"/>
              <a:t>Microservices</a:t>
            </a:r>
            <a:endParaRPr lang="en-US" dirty="0"/>
          </a:p>
        </p:txBody>
      </p:sp>
      <p:sp>
        <p:nvSpPr>
          <p:cNvPr id="4" name="Text Placeholder 3"/>
          <p:cNvSpPr>
            <a:spLocks noGrp="1"/>
          </p:cNvSpPr>
          <p:nvPr>
            <p:ph type="body" sz="quarter" idx="13"/>
          </p:nvPr>
        </p:nvSpPr>
        <p:spPr>
          <a:xfrm>
            <a:off x="492457" y="837761"/>
            <a:ext cx="11201400" cy="512762"/>
          </a:xfrm>
        </p:spPr>
        <p:txBody>
          <a:bodyPr/>
          <a:lstStyle/>
          <a:p>
            <a:r>
              <a:rPr lang="en-US" dirty="0"/>
              <a:t>Evolution of an application</a:t>
            </a:r>
          </a:p>
        </p:txBody>
      </p:sp>
      <p:sp>
        <p:nvSpPr>
          <p:cNvPr id="5" name="Can 4"/>
          <p:cNvSpPr/>
          <p:nvPr/>
        </p:nvSpPr>
        <p:spPr>
          <a:xfrm>
            <a:off x="1731982" y="4313817"/>
            <a:ext cx="1645920" cy="1216152"/>
          </a:xfrm>
          <a:prstGeom prst="can">
            <a:avLst/>
          </a:prstGeom>
          <a:solidFill>
            <a:schemeClr val="accent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6" name="Rectangle 5"/>
          <p:cNvSpPr/>
          <p:nvPr/>
        </p:nvSpPr>
        <p:spPr>
          <a:xfrm>
            <a:off x="968189" y="1990165"/>
            <a:ext cx="3269982" cy="17104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7" name="Rectangle 6"/>
          <p:cNvSpPr/>
          <p:nvPr/>
        </p:nvSpPr>
        <p:spPr>
          <a:xfrm>
            <a:off x="1045542"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8" name="Rectangle 7"/>
          <p:cNvSpPr/>
          <p:nvPr/>
        </p:nvSpPr>
        <p:spPr>
          <a:xfrm>
            <a:off x="2129161"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9" name="Rectangle 8"/>
          <p:cNvSpPr/>
          <p:nvPr/>
        </p:nvSpPr>
        <p:spPr>
          <a:xfrm>
            <a:off x="3212780"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0" name="Rectangle 9"/>
          <p:cNvSpPr/>
          <p:nvPr/>
        </p:nvSpPr>
        <p:spPr>
          <a:xfrm>
            <a:off x="1941159" y="4921893"/>
            <a:ext cx="356113" cy="3177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1" name="Rectangle 10"/>
          <p:cNvSpPr/>
          <p:nvPr/>
        </p:nvSpPr>
        <p:spPr>
          <a:xfrm>
            <a:off x="2425123" y="4921893"/>
            <a:ext cx="356113" cy="3177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2" name="Rectangle 11"/>
          <p:cNvSpPr/>
          <p:nvPr/>
        </p:nvSpPr>
        <p:spPr>
          <a:xfrm>
            <a:off x="2909087" y="4921893"/>
            <a:ext cx="356113" cy="3177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13" name="TextBox 12"/>
          <p:cNvSpPr txBox="1"/>
          <p:nvPr/>
        </p:nvSpPr>
        <p:spPr>
          <a:xfrm>
            <a:off x="1935183" y="1988460"/>
            <a:ext cx="1342034" cy="341632"/>
          </a:xfrm>
          <a:prstGeom prst="rect">
            <a:avLst/>
          </a:prstGeom>
          <a:noFill/>
        </p:spPr>
        <p:txBody>
          <a:bodyPr wrap="none" rtlCol="0">
            <a:spAutoFit/>
          </a:bodyPr>
          <a:lstStyle/>
          <a:p>
            <a:pPr>
              <a:lnSpc>
                <a:spcPct val="90000"/>
              </a:lnSpc>
            </a:pPr>
            <a:r>
              <a:rPr lang="en-US" dirty="0"/>
              <a:t>Application</a:t>
            </a:r>
          </a:p>
        </p:txBody>
      </p:sp>
      <p:sp>
        <p:nvSpPr>
          <p:cNvPr id="14" name="TextBox 13"/>
          <p:cNvSpPr txBox="1"/>
          <p:nvPr/>
        </p:nvSpPr>
        <p:spPr>
          <a:xfrm>
            <a:off x="1047982"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15" name="TextBox 14"/>
          <p:cNvSpPr txBox="1"/>
          <p:nvPr/>
        </p:nvSpPr>
        <p:spPr>
          <a:xfrm>
            <a:off x="2114782"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16" name="TextBox 15"/>
          <p:cNvSpPr txBox="1"/>
          <p:nvPr/>
        </p:nvSpPr>
        <p:spPr>
          <a:xfrm>
            <a:off x="3174325"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cxnSp>
        <p:nvCxnSpPr>
          <p:cNvPr id="18" name="Straight Arrow Connector 17"/>
          <p:cNvCxnSpPr>
            <a:stCxn id="6" idx="2"/>
          </p:cNvCxnSpPr>
          <p:nvPr/>
        </p:nvCxnSpPr>
        <p:spPr>
          <a:xfrm flipH="1">
            <a:off x="2603179" y="3700631"/>
            <a:ext cx="1" cy="613186"/>
          </a:xfrm>
          <a:prstGeom prst="straightConnector1">
            <a:avLst/>
          </a:prstGeom>
          <a:ln w="127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52343" y="1939367"/>
            <a:ext cx="3875314" cy="353254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1" name="Rectangle 20"/>
          <p:cNvSpPr/>
          <p:nvPr/>
        </p:nvSpPr>
        <p:spPr>
          <a:xfrm>
            <a:off x="7319687" y="2431741"/>
            <a:ext cx="928914" cy="827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2" name="TextBox 21"/>
          <p:cNvSpPr txBox="1"/>
          <p:nvPr/>
        </p:nvSpPr>
        <p:spPr>
          <a:xfrm>
            <a:off x="7322127" y="2561777"/>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A</a:t>
            </a:r>
          </a:p>
        </p:txBody>
      </p:sp>
      <p:sp>
        <p:nvSpPr>
          <p:cNvPr id="23" name="Rectangle 22"/>
          <p:cNvSpPr/>
          <p:nvPr/>
        </p:nvSpPr>
        <p:spPr>
          <a:xfrm>
            <a:off x="8483302" y="2431741"/>
            <a:ext cx="928914" cy="827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4" name="Rectangle 23"/>
          <p:cNvSpPr/>
          <p:nvPr/>
        </p:nvSpPr>
        <p:spPr>
          <a:xfrm>
            <a:off x="9566921" y="2431741"/>
            <a:ext cx="928914" cy="8273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5" name="TextBox 24"/>
          <p:cNvSpPr txBox="1"/>
          <p:nvPr/>
        </p:nvSpPr>
        <p:spPr>
          <a:xfrm>
            <a:off x="8468923" y="2554521"/>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B</a:t>
            </a:r>
          </a:p>
        </p:txBody>
      </p:sp>
      <p:sp>
        <p:nvSpPr>
          <p:cNvPr id="26" name="TextBox 25"/>
          <p:cNvSpPr txBox="1"/>
          <p:nvPr/>
        </p:nvSpPr>
        <p:spPr>
          <a:xfrm>
            <a:off x="9528466" y="2554522"/>
            <a:ext cx="939873" cy="590931"/>
          </a:xfrm>
          <a:prstGeom prst="rect">
            <a:avLst/>
          </a:prstGeom>
          <a:noFill/>
        </p:spPr>
        <p:txBody>
          <a:bodyPr wrap="none" rtlCol="0">
            <a:spAutoFit/>
          </a:bodyPr>
          <a:lstStyle/>
          <a:p>
            <a:pPr algn="ctr">
              <a:lnSpc>
                <a:spcPct val="90000"/>
              </a:lnSpc>
            </a:pPr>
            <a:r>
              <a:rPr lang="en-US" dirty="0"/>
              <a:t>Feature</a:t>
            </a:r>
          </a:p>
          <a:p>
            <a:pPr algn="ctr">
              <a:lnSpc>
                <a:spcPct val="90000"/>
              </a:lnSpc>
            </a:pPr>
            <a:r>
              <a:rPr lang="en-US" dirty="0"/>
              <a:t>C</a:t>
            </a:r>
          </a:p>
        </p:txBody>
      </p:sp>
      <p:sp>
        <p:nvSpPr>
          <p:cNvPr id="27" name="TextBox 26"/>
          <p:cNvSpPr txBox="1"/>
          <p:nvPr/>
        </p:nvSpPr>
        <p:spPr>
          <a:xfrm>
            <a:off x="8314215" y="1995720"/>
            <a:ext cx="1342034" cy="341632"/>
          </a:xfrm>
          <a:prstGeom prst="rect">
            <a:avLst/>
          </a:prstGeom>
          <a:noFill/>
        </p:spPr>
        <p:txBody>
          <a:bodyPr wrap="none" rtlCol="0">
            <a:spAutoFit/>
          </a:bodyPr>
          <a:lstStyle/>
          <a:p>
            <a:pPr>
              <a:lnSpc>
                <a:spcPct val="90000"/>
              </a:lnSpc>
            </a:pPr>
            <a:r>
              <a:rPr lang="en-US" dirty="0"/>
              <a:t>Application</a:t>
            </a:r>
          </a:p>
        </p:txBody>
      </p:sp>
      <p:sp>
        <p:nvSpPr>
          <p:cNvPr id="28" name="Can 27"/>
          <p:cNvSpPr/>
          <p:nvPr/>
        </p:nvSpPr>
        <p:spPr>
          <a:xfrm>
            <a:off x="7319687" y="4313817"/>
            <a:ext cx="962254" cy="766958"/>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29" name="Can 28"/>
          <p:cNvSpPr/>
          <p:nvPr/>
        </p:nvSpPr>
        <p:spPr>
          <a:xfrm>
            <a:off x="8448982" y="4313817"/>
            <a:ext cx="962254" cy="766958"/>
          </a:xfrm>
          <a:prstGeom prst="ca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0" name="Can 29"/>
          <p:cNvSpPr/>
          <p:nvPr/>
        </p:nvSpPr>
        <p:spPr>
          <a:xfrm>
            <a:off x="9566921" y="4313817"/>
            <a:ext cx="962254" cy="766958"/>
          </a:xfrm>
          <a:prstGeom prst="ca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cxnSp>
        <p:nvCxnSpPr>
          <p:cNvPr id="31" name="Straight Arrow Connector 30"/>
          <p:cNvCxnSpPr/>
          <p:nvPr/>
        </p:nvCxnSpPr>
        <p:spPr>
          <a:xfrm flipH="1">
            <a:off x="7784143" y="3530272"/>
            <a:ext cx="1" cy="613186"/>
          </a:xfrm>
          <a:prstGeom prst="straightConnector1">
            <a:avLst/>
          </a:prstGeom>
          <a:ln w="127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8938858" y="3521908"/>
            <a:ext cx="1" cy="613186"/>
          </a:xfrm>
          <a:prstGeom prst="straightConnector1">
            <a:avLst/>
          </a:prstGeom>
          <a:ln w="127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10031378" y="3530272"/>
            <a:ext cx="1" cy="613186"/>
          </a:xfrm>
          <a:prstGeom prst="straightConnector1">
            <a:avLst/>
          </a:prstGeom>
          <a:ln w="127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4702629" y="3530272"/>
            <a:ext cx="1988457" cy="2982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1"/>
              </a:solidFill>
            </a:endParaRPr>
          </a:p>
        </p:txBody>
      </p:sp>
      <p:sp>
        <p:nvSpPr>
          <p:cNvPr id="35" name="TextBox 34"/>
          <p:cNvSpPr txBox="1"/>
          <p:nvPr/>
        </p:nvSpPr>
        <p:spPr>
          <a:xfrm>
            <a:off x="5036457" y="3225248"/>
            <a:ext cx="1056700" cy="341632"/>
          </a:xfrm>
          <a:prstGeom prst="rect">
            <a:avLst/>
          </a:prstGeom>
          <a:noFill/>
        </p:spPr>
        <p:txBody>
          <a:bodyPr wrap="none" rtlCol="0">
            <a:spAutoFit/>
          </a:bodyPr>
          <a:lstStyle/>
          <a:p>
            <a:pPr>
              <a:lnSpc>
                <a:spcPct val="90000"/>
              </a:lnSpc>
            </a:pPr>
            <a:r>
              <a:rPr lang="en-US" dirty="0"/>
              <a:t>Refactor</a:t>
            </a:r>
          </a:p>
        </p:txBody>
      </p:sp>
      <p:sp>
        <p:nvSpPr>
          <p:cNvPr id="36" name="TextBox 35"/>
          <p:cNvSpPr txBox="1"/>
          <p:nvPr/>
        </p:nvSpPr>
        <p:spPr>
          <a:xfrm>
            <a:off x="4325255" y="3925748"/>
            <a:ext cx="2561920" cy="1089529"/>
          </a:xfrm>
          <a:prstGeom prst="rect">
            <a:avLst/>
          </a:prstGeom>
          <a:noFill/>
        </p:spPr>
        <p:txBody>
          <a:bodyPr wrap="none" rtlCol="0">
            <a:spAutoFit/>
          </a:bodyPr>
          <a:lstStyle/>
          <a:p>
            <a:pPr marL="285750" indent="-285750">
              <a:lnSpc>
                <a:spcPct val="90000"/>
              </a:lnSpc>
              <a:buFont typeface="Arial" charset="0"/>
              <a:buChar char="•"/>
            </a:pPr>
            <a:r>
              <a:rPr lang="en-US" dirty="0"/>
              <a:t>Update frequency</a:t>
            </a:r>
          </a:p>
          <a:p>
            <a:pPr marL="285750" indent="-285750">
              <a:lnSpc>
                <a:spcPct val="90000"/>
              </a:lnSpc>
              <a:buFont typeface="Arial" charset="0"/>
              <a:buChar char="•"/>
            </a:pPr>
            <a:r>
              <a:rPr lang="en-US" dirty="0"/>
              <a:t>Different scale </a:t>
            </a:r>
            <a:r>
              <a:rPr lang="en-US" dirty="0" err="1"/>
              <a:t>reqs</a:t>
            </a:r>
            <a:endParaRPr lang="en-US" dirty="0"/>
          </a:p>
          <a:p>
            <a:pPr marL="285750" indent="-285750">
              <a:lnSpc>
                <a:spcPct val="90000"/>
              </a:lnSpc>
              <a:buFont typeface="Arial" charset="0"/>
              <a:buChar char="•"/>
            </a:pPr>
            <a:r>
              <a:rPr lang="en-US" dirty="0"/>
              <a:t>Different technology</a:t>
            </a:r>
          </a:p>
          <a:p>
            <a:pPr marL="285750" indent="-285750">
              <a:lnSpc>
                <a:spcPct val="90000"/>
              </a:lnSpc>
              <a:buFont typeface="Arial" charset="0"/>
              <a:buChar char="•"/>
            </a:pPr>
            <a:r>
              <a:rPr lang="en-US" dirty="0"/>
              <a:t>Size, etc.</a:t>
            </a:r>
          </a:p>
        </p:txBody>
      </p:sp>
    </p:spTree>
    <p:extLst>
      <p:ext uri="{BB962C8B-B14F-4D97-AF65-F5344CB8AC3E}">
        <p14:creationId xmlns:p14="http://schemas.microsoft.com/office/powerpoint/2010/main" val="4776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ppt_x"/>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p:bldP spid="26" grpId="0"/>
      <p:bldP spid="27" grpId="0"/>
      <p:bldP spid="28" grpId="0" animBg="1"/>
      <p:bldP spid="29" grpId="0" animBg="1"/>
      <p:bldP spid="30" grpId="0" animBg="1"/>
      <p:bldP spid="34" grpId="0" animBg="1"/>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ext uri="{D42A27DB-BD31-4B8C-83A1-F6EECF244321}">
                <p14:modId xmlns:p14="http://schemas.microsoft.com/office/powerpoint/2010/main" val="2234797652"/>
              </p:ext>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69239" y="1151069"/>
            <a:ext cx="11653523" cy="5293757"/>
          </a:xfrm>
          <a:prstGeom prst="rect">
            <a:avLst/>
          </a:prstGeom>
        </p:spPr>
        <p:txBody>
          <a:bodyPr/>
          <a:lstStyle/>
          <a:p>
            <a:r>
              <a:rPr lang="en-US" sz="3600" dirty="0"/>
              <a:t>More services means more network communication</a:t>
            </a:r>
          </a:p>
          <a:p>
            <a:pPr lvl="1"/>
            <a:r>
              <a:rPr lang="en-US" sz="2000" dirty="0"/>
              <a:t>Decreases overall performance due to network hops &amp; (de)serialization</a:t>
            </a:r>
          </a:p>
          <a:p>
            <a:pPr lvl="1"/>
            <a:r>
              <a:rPr lang="en-US" sz="2000" dirty="0"/>
              <a:t>Requires more failure (timeout) recovery code</a:t>
            </a:r>
          </a:p>
          <a:p>
            <a:r>
              <a:rPr lang="en-US" sz="3600" dirty="0"/>
              <a:t>Hard to test in isolation without dependent services</a:t>
            </a:r>
          </a:p>
          <a:p>
            <a:r>
              <a:rPr lang="en-US" sz="3600" dirty="0"/>
              <a:t>Hard to debug/monitor across services</a:t>
            </a:r>
          </a:p>
          <a:p>
            <a:r>
              <a:rPr lang="en-US" sz="3600" dirty="0"/>
              <a:t>New service versions must support old &amp; new API contracts simultaneously because client services don’t upgrade at the same time</a:t>
            </a:r>
          </a:p>
          <a:p>
            <a:r>
              <a:rPr lang="en-US" sz="3600" dirty="0"/>
              <a:t>DevOps persona trade short-term pain for long-term gain</a:t>
            </a:r>
          </a:p>
        </p:txBody>
      </p:sp>
      <p:sp>
        <p:nvSpPr>
          <p:cNvPr id="3" name="Title 2"/>
          <p:cNvSpPr>
            <a:spLocks noGrp="1"/>
          </p:cNvSpPr>
          <p:nvPr>
            <p:ph type="title"/>
          </p:nvPr>
        </p:nvSpPr>
        <p:spPr>
          <a:xfrm>
            <a:off x="495300" y="457200"/>
            <a:ext cx="11201400" cy="615553"/>
          </a:xfrm>
        </p:spPr>
        <p:txBody>
          <a:bodyPr/>
          <a:lstStyle/>
          <a:p>
            <a:r>
              <a:rPr lang="en-US" dirty="0"/>
              <a:t>What’s the downside?</a:t>
            </a:r>
          </a:p>
        </p:txBody>
      </p:sp>
    </p:spTree>
    <p:extLst>
      <p:ext uri="{BB962C8B-B14F-4D97-AF65-F5344CB8AC3E}">
        <p14:creationId xmlns:p14="http://schemas.microsoft.com/office/powerpoint/2010/main" val="13768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 Containers and Next Generation Micro Services</a:t>
            </a:r>
          </a:p>
        </p:txBody>
      </p:sp>
      <p:sp>
        <p:nvSpPr>
          <p:cNvPr id="5" name="Content Placeholder 4"/>
          <p:cNvSpPr>
            <a:spLocks noGrp="1"/>
          </p:cNvSpPr>
          <p:nvPr>
            <p:ph idx="1"/>
          </p:nvPr>
        </p:nvSpPr>
        <p:spPr/>
        <p:txBody>
          <a:bodyPr>
            <a:normAutofit lnSpcReduction="10000"/>
          </a:bodyPr>
          <a:lstStyle/>
          <a:p>
            <a:pPr marL="0" indent="0">
              <a:buNone/>
            </a:pPr>
            <a:r>
              <a:rPr lang="en-US" dirty="0"/>
              <a:t>Are you up to speed with the next HUGE WAVE of virtualization… containers and micro services?  How will these great technologies impact our datacenters as they move into the mainstream with the soon to be released Windows Server 2016?  Come to this session to have a look at the near future as well as the soon to be released tools to help us meet the demands of our businesses. On this journey, we will explore what and why of micro services and containers, how these new virtualization technologies will change our world and at what pace.  We will show off some great new technologies built into Windows Server 2016 and get an understanding on how these new technologies will RAPIDLY change not only the virtualization landscape but also the cloud landscape. </a:t>
            </a:r>
          </a:p>
        </p:txBody>
      </p:sp>
    </p:spTree>
    <p:extLst>
      <p:ext uri="{BB962C8B-B14F-4D97-AF65-F5344CB8AC3E}">
        <p14:creationId xmlns:p14="http://schemas.microsoft.com/office/powerpoint/2010/main" val="3881642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normAutofit fontScale="90000"/>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31653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C042-2207-4E0C-97BE-59C4CE9E3C63}"/>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6A6EF467-1D55-414C-9ED0-2AC608F1B6B9}"/>
              </a:ext>
            </a:extLst>
          </p:cNvPr>
          <p:cNvSpPr>
            <a:spLocks noGrp="1"/>
          </p:cNvSpPr>
          <p:nvPr>
            <p:ph idx="1"/>
          </p:nvPr>
        </p:nvSpPr>
        <p:spPr>
          <a:xfrm>
            <a:off x="355600" y="1598648"/>
            <a:ext cx="11188700" cy="5433988"/>
          </a:xfrm>
        </p:spPr>
        <p:txBody>
          <a:bodyPr/>
          <a:lstStyle/>
          <a:p>
            <a:pPr marL="0" indent="0">
              <a:buNone/>
            </a:pPr>
            <a:r>
              <a:rPr lang="en-US" b="1" dirty="0"/>
              <a:t>Azure</a:t>
            </a:r>
            <a:r>
              <a:rPr lang="en-US" dirty="0"/>
              <a:t> </a:t>
            </a:r>
            <a:r>
              <a:rPr lang="en-US" b="1" dirty="0"/>
              <a:t>Functions</a:t>
            </a:r>
            <a:r>
              <a:rPr lang="en-US" dirty="0"/>
              <a:t> is an event driven, compute-on-demand experience that extends the existing </a:t>
            </a:r>
            <a:r>
              <a:rPr lang="en-US" b="1" dirty="0"/>
              <a:t>Azure</a:t>
            </a:r>
            <a:r>
              <a:rPr lang="en-US" dirty="0"/>
              <a:t> application platform with capabilities to implement code triggered by events occurring in virtually any </a:t>
            </a:r>
            <a:r>
              <a:rPr lang="en-US" b="1" dirty="0"/>
              <a:t>Azure</a:t>
            </a:r>
            <a:r>
              <a:rPr lang="en-US" dirty="0"/>
              <a:t> or 3rd party service as well as on-premises systems.</a:t>
            </a:r>
          </a:p>
          <a:p>
            <a:pPr marL="0" indent="0">
              <a:buNone/>
            </a:pPr>
            <a:r>
              <a:rPr lang="en-US" b="1" dirty="0">
                <a:hlinkClick r:id="rId3"/>
              </a:rPr>
              <a:t>GitHub - Azure/Azure-Functions</a:t>
            </a:r>
            <a:endParaRPr lang="en-US" b="1" dirty="0"/>
          </a:p>
          <a:p>
            <a:pPr marL="0" indent="0">
              <a:buNone/>
            </a:pPr>
            <a:r>
              <a:rPr lang="en-US" i="1" dirty="0"/>
              <a:t>github.com/Azure/Azure-Functions</a:t>
            </a:r>
            <a:endParaRPr lang="en-US" dirty="0"/>
          </a:p>
          <a:p>
            <a:pPr marL="0" indent="0">
              <a:buNone/>
            </a:pPr>
            <a:endParaRPr lang="en-US" dirty="0"/>
          </a:p>
        </p:txBody>
      </p:sp>
      <p:sp>
        <p:nvSpPr>
          <p:cNvPr id="4" name="Text Placeholder 3">
            <a:extLst>
              <a:ext uri="{FF2B5EF4-FFF2-40B4-BE49-F238E27FC236}">
                <a16:creationId xmlns:a16="http://schemas.microsoft.com/office/drawing/2014/main" id="{88E750AD-1F88-4048-B03D-CA0D38F64635}"/>
              </a:ext>
            </a:extLst>
          </p:cNvPr>
          <p:cNvSpPr>
            <a:spLocks noGrp="1"/>
          </p:cNvSpPr>
          <p:nvPr>
            <p:ph type="body" sz="quarter" idx="13"/>
          </p:nvPr>
        </p:nvSpPr>
        <p:spPr/>
        <p:txBody>
          <a:bodyPr/>
          <a:lstStyle/>
          <a:p>
            <a:r>
              <a:rPr lang="en-US" dirty="0" err="1"/>
              <a:t>Serverless</a:t>
            </a:r>
            <a:r>
              <a:rPr lang="en-US" dirty="0"/>
              <a:t> compute</a:t>
            </a:r>
          </a:p>
        </p:txBody>
      </p:sp>
    </p:spTree>
    <p:extLst>
      <p:ext uri="{BB962C8B-B14F-4D97-AF65-F5344CB8AC3E}">
        <p14:creationId xmlns:p14="http://schemas.microsoft.com/office/powerpoint/2010/main" val="293842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9D99-8464-4811-BB75-F77567094A05}"/>
              </a:ext>
            </a:extLst>
          </p:cNvPr>
          <p:cNvSpPr>
            <a:spLocks noGrp="1"/>
          </p:cNvSpPr>
          <p:nvPr>
            <p:ph type="title"/>
          </p:nvPr>
        </p:nvSpPr>
        <p:spPr/>
        <p:txBody>
          <a:bodyPr/>
          <a:lstStyle/>
          <a:p>
            <a:r>
              <a:rPr lang="en-US" dirty="0"/>
              <a:t>Azure Functions Case Study</a:t>
            </a:r>
          </a:p>
        </p:txBody>
      </p:sp>
      <p:sp>
        <p:nvSpPr>
          <p:cNvPr id="3" name="Content Placeholder 2">
            <a:extLst>
              <a:ext uri="{FF2B5EF4-FFF2-40B4-BE49-F238E27FC236}">
                <a16:creationId xmlns:a16="http://schemas.microsoft.com/office/drawing/2014/main" id="{8FF2A29D-ACA9-4454-A103-3240FCFF2F5A}"/>
              </a:ext>
            </a:extLst>
          </p:cNvPr>
          <p:cNvSpPr>
            <a:spLocks noGrp="1"/>
          </p:cNvSpPr>
          <p:nvPr>
            <p:ph idx="1"/>
          </p:nvPr>
        </p:nvSpPr>
        <p:spPr>
          <a:xfrm>
            <a:off x="508000" y="2036763"/>
            <a:ext cx="11188700" cy="727700"/>
          </a:xfrm>
        </p:spPr>
        <p:txBody>
          <a:bodyPr/>
          <a:lstStyle/>
          <a:p>
            <a:pPr marL="0" indent="0">
              <a:buNone/>
            </a:pPr>
            <a:r>
              <a:rPr lang="en-US" dirty="0"/>
              <a:t>https://github.com/dstolts/AzureVDI</a:t>
            </a:r>
          </a:p>
        </p:txBody>
      </p:sp>
      <p:sp>
        <p:nvSpPr>
          <p:cNvPr id="4" name="Text Placeholder 3">
            <a:extLst>
              <a:ext uri="{FF2B5EF4-FFF2-40B4-BE49-F238E27FC236}">
                <a16:creationId xmlns:a16="http://schemas.microsoft.com/office/drawing/2014/main" id="{870A694F-1775-4386-9F6C-FCC3EB0F466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576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F3A47-A812-4B75-BD44-5672F42511F5}"/>
              </a:ext>
            </a:extLst>
          </p:cNvPr>
          <p:cNvSpPr>
            <a:spLocks noGrp="1"/>
          </p:cNvSpPr>
          <p:nvPr>
            <p:ph type="ctrTitle"/>
          </p:nvPr>
        </p:nvSpPr>
        <p:spPr>
          <a:xfrm>
            <a:off x="1524000" y="1122363"/>
            <a:ext cx="9144000" cy="1477402"/>
          </a:xfrm>
        </p:spPr>
        <p:txBody>
          <a:bodyPr/>
          <a:lstStyle/>
          <a:p>
            <a:r>
              <a:rPr lang="en-US" dirty="0"/>
              <a:t>Security</a:t>
            </a:r>
          </a:p>
        </p:txBody>
      </p:sp>
      <p:sp>
        <p:nvSpPr>
          <p:cNvPr id="6" name="Subtitle 5">
            <a:extLst>
              <a:ext uri="{FF2B5EF4-FFF2-40B4-BE49-F238E27FC236}">
                <a16:creationId xmlns:a16="http://schemas.microsoft.com/office/drawing/2014/main" id="{51F2BF07-FCBA-48DC-9D1A-26308F74DA54}"/>
              </a:ext>
            </a:extLst>
          </p:cNvPr>
          <p:cNvSpPr>
            <a:spLocks noGrp="1"/>
          </p:cNvSpPr>
          <p:nvPr>
            <p:ph type="subTitle" idx="1"/>
          </p:nvPr>
        </p:nvSpPr>
        <p:spPr>
          <a:xfrm>
            <a:off x="507999" y="3602038"/>
            <a:ext cx="11014635" cy="1655762"/>
          </a:xfrm>
        </p:spPr>
        <p:txBody>
          <a:bodyPr>
            <a:normAutofit/>
          </a:bodyPr>
          <a:lstStyle/>
          <a:p>
            <a:r>
              <a:rPr lang="en-US" sz="4400" dirty="0"/>
              <a:t>Azure-The Most Secure and Trusted Cloud</a:t>
            </a:r>
          </a:p>
        </p:txBody>
      </p:sp>
    </p:spTree>
    <p:extLst>
      <p:ext uri="{BB962C8B-B14F-4D97-AF65-F5344CB8AC3E}">
        <p14:creationId xmlns:p14="http://schemas.microsoft.com/office/powerpoint/2010/main" val="37166544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7" name="Group 506"/>
          <p:cNvGrpSpPr/>
          <p:nvPr/>
        </p:nvGrpSpPr>
        <p:grpSpPr>
          <a:xfrm>
            <a:off x="91166" y="2475003"/>
            <a:ext cx="198162" cy="451675"/>
            <a:chOff x="453059" y="2002971"/>
            <a:chExt cx="302696" cy="369965"/>
          </a:xfrm>
        </p:grpSpPr>
        <p:sp>
          <p:nvSpPr>
            <p:cNvPr id="508" name="Isosceles Triangle 507"/>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09" name="Isosceles Triangle 508"/>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85" name="Group 484"/>
          <p:cNvGrpSpPr/>
          <p:nvPr/>
        </p:nvGrpSpPr>
        <p:grpSpPr>
          <a:xfrm>
            <a:off x="5415159" y="4231149"/>
            <a:ext cx="795568" cy="955702"/>
            <a:chOff x="5353050" y="4231376"/>
            <a:chExt cx="795794" cy="955974"/>
          </a:xfrm>
        </p:grpSpPr>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HIPAA / HITECH Act</a:t>
              </a:r>
            </a:p>
          </p:txBody>
        </p:sp>
      </p:grpSp>
      <p:grpSp>
        <p:nvGrpSpPr>
          <p:cNvPr id="480" name="Group 479"/>
          <p:cNvGrpSpPr/>
          <p:nvPr/>
        </p:nvGrpSpPr>
        <p:grpSpPr>
          <a:xfrm>
            <a:off x="9778646" y="4288500"/>
            <a:ext cx="741968" cy="834379"/>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FERPA</a:t>
              </a:r>
            </a:p>
          </p:txBody>
        </p:sp>
        <p:pic>
          <p:nvPicPr>
            <p:cNvPr id="517" name="Picture 5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35197" y="4288743"/>
              <a:ext cx="430678" cy="430678"/>
            </a:xfrm>
            <a:prstGeom prst="rect">
              <a:avLst/>
            </a:prstGeom>
          </p:spPr>
        </p:pic>
      </p:grpSp>
      <p:grpSp>
        <p:nvGrpSpPr>
          <p:cNvPr id="483" name="Group 482"/>
          <p:cNvGrpSpPr/>
          <p:nvPr/>
        </p:nvGrpSpPr>
        <p:grpSpPr>
          <a:xfrm>
            <a:off x="7014162" y="4391030"/>
            <a:ext cx="1072482" cy="795822"/>
            <a:chOff x="6966794" y="4391302"/>
            <a:chExt cx="1072787" cy="796048"/>
          </a:xfrm>
        </p:grpSpPr>
        <p:pic>
          <p:nvPicPr>
            <p:cNvPr id="514" name="Picture 51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GxP</a:t>
              </a:r>
            </a:p>
            <a:p>
              <a:pPr algn="ctr" defTabSz="570745" fontAlgn="ctr">
                <a:defRPr/>
              </a:pPr>
              <a:r>
                <a:rPr lang="en-US" sz="800" b="1" kern="0" dirty="0">
                  <a:solidFill>
                    <a:srgbClr val="505050"/>
                  </a:solidFill>
                  <a:latin typeface="Segoe UI"/>
                </a:rPr>
                <a:t>21 CFR Part 11</a:t>
              </a:r>
            </a:p>
          </p:txBody>
        </p:sp>
      </p:grpSp>
      <p:grpSp>
        <p:nvGrpSpPr>
          <p:cNvPr id="551" name="Group 550"/>
          <p:cNvGrpSpPr/>
          <p:nvPr/>
        </p:nvGrpSpPr>
        <p:grpSpPr>
          <a:xfrm>
            <a:off x="92974" y="5405870"/>
            <a:ext cx="230401" cy="451675"/>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499" name="Group 498"/>
          <p:cNvGrpSpPr/>
          <p:nvPr/>
        </p:nvGrpSpPr>
        <p:grpSpPr>
          <a:xfrm>
            <a:off x="4463532" y="5806664"/>
            <a:ext cx="647430" cy="782032"/>
            <a:chOff x="4431855" y="5807337"/>
            <a:chExt cx="647614" cy="782254"/>
          </a:xfrm>
        </p:grpSpPr>
        <p:pic>
          <p:nvPicPr>
            <p:cNvPr id="555" name="Picture 5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Singapore</a:t>
              </a:r>
            </a:p>
            <a:p>
              <a:pPr algn="ctr" defTabSz="570745" fontAlgn="ctr">
                <a:defRPr/>
              </a:pPr>
              <a:r>
                <a:rPr lang="en-US" sz="700" b="1" kern="0" dirty="0">
                  <a:solidFill>
                    <a:srgbClr val="505050"/>
                  </a:solidFill>
                  <a:latin typeface="Segoe UI"/>
                </a:rPr>
                <a:t>MTCS</a:t>
              </a:r>
            </a:p>
          </p:txBody>
        </p:sp>
      </p:grpSp>
      <p:grpSp>
        <p:nvGrpSpPr>
          <p:cNvPr id="495" name="Group 494"/>
          <p:cNvGrpSpPr/>
          <p:nvPr/>
        </p:nvGrpSpPr>
        <p:grpSpPr>
          <a:xfrm>
            <a:off x="2198697" y="5733348"/>
            <a:ext cx="562279" cy="855348"/>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UK </a:t>
              </a:r>
            </a:p>
            <a:p>
              <a:pPr algn="ctr" defTabSz="570745" fontAlgn="ctr">
                <a:defRPr/>
              </a:pPr>
              <a:r>
                <a:rPr lang="en-US" sz="700" b="1" kern="0" dirty="0">
                  <a:solidFill>
                    <a:srgbClr val="505050"/>
                  </a:solidFill>
                  <a:latin typeface="Segoe UI"/>
                </a:rPr>
                <a:t>G-Cloud</a:t>
              </a:r>
            </a:p>
          </p:txBody>
        </p:sp>
        <p:pic>
          <p:nvPicPr>
            <p:cNvPr id="559" name="Picture 5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4917" y="5734001"/>
              <a:ext cx="358620" cy="358620"/>
            </a:xfrm>
            <a:prstGeom prst="rect">
              <a:avLst/>
            </a:prstGeom>
          </p:spPr>
        </p:pic>
      </p:grpSp>
      <p:grpSp>
        <p:nvGrpSpPr>
          <p:cNvPr id="500" name="Group 499"/>
          <p:cNvGrpSpPr/>
          <p:nvPr/>
        </p:nvGrpSpPr>
        <p:grpSpPr>
          <a:xfrm>
            <a:off x="5130225" y="5757376"/>
            <a:ext cx="638617" cy="828298"/>
            <a:chOff x="5139005" y="5758033"/>
            <a:chExt cx="638798" cy="828533"/>
          </a:xfrm>
        </p:grpSpPr>
        <p:sp>
          <p:nvSpPr>
            <p:cNvPr id="561" name="Rectangle 560"/>
            <p:cNvSpPr/>
            <p:nvPr/>
          </p:nvSpPr>
          <p:spPr>
            <a:xfrm>
              <a:off x="5139005" y="6280478"/>
              <a:ext cx="638798"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Australia</a:t>
              </a:r>
            </a:p>
            <a:p>
              <a:pPr algn="ctr" defTabSz="570745" fontAlgn="ctr">
                <a:defRPr/>
              </a:pPr>
              <a:r>
                <a:rPr lang="en-US" sz="700" b="1" kern="0" dirty="0">
                  <a:solidFill>
                    <a:srgbClr val="505050"/>
                  </a:solidFill>
                  <a:latin typeface="Segoe UI"/>
                </a:rPr>
                <a:t>IRAP/CCSL</a:t>
              </a:r>
            </a:p>
          </p:txBody>
        </p:sp>
        <p:pic>
          <p:nvPicPr>
            <p:cNvPr id="562" name="Picture 561" descr="IRAP logo">
              <a:hlinkClick r:id="rId8"/>
            </p:cNvPr>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684583" y="4389395"/>
            <a:ext cx="759060" cy="733485"/>
            <a:chOff x="4588927" y="4389665"/>
            <a:chExt cx="759276" cy="733693"/>
          </a:xfrm>
        </p:grpSpPr>
        <p:pic>
          <p:nvPicPr>
            <p:cNvPr id="564" name="Picture 563" descr="FISC : The Center for Financial Industry Infomation System">
              <a:hlinkClick r:id="rId10" tooltip="&quot;FISC HOME&quot;"/>
            </p:cNvPr>
            <p:cNvPicPr/>
            <p:nvPr/>
          </p:nvPicPr>
          <p:blipFill rotWithShape="1">
            <a:blip r:embed="rId11">
              <a:clrChange>
                <a:clrFrom>
                  <a:srgbClr val="FFFFFB"/>
                </a:clrFrom>
                <a:clrTo>
                  <a:srgbClr val="FFFFFB">
                    <a:alpha val="0"/>
                  </a:srgbClr>
                </a:clrTo>
              </a:clrChange>
              <a:extLst>
                <a:ext uri="{28A0092B-C50C-407E-A947-70E740481C1C}">
                  <a14:useLocalDpi xmlns:a14="http://schemas.microsoft.com/office/drawing/2010/main" val="0"/>
                </a:ext>
              </a:extLst>
            </a:blip>
            <a:srcRect r="68254"/>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FISC Japan</a:t>
              </a:r>
            </a:p>
          </p:txBody>
        </p:sp>
      </p:grpSp>
      <p:grpSp>
        <p:nvGrpSpPr>
          <p:cNvPr id="501" name="Group 500"/>
          <p:cNvGrpSpPr/>
          <p:nvPr/>
        </p:nvGrpSpPr>
        <p:grpSpPr>
          <a:xfrm>
            <a:off x="5762993" y="5694686"/>
            <a:ext cx="799716" cy="894010"/>
            <a:chOff x="5676221" y="5695327"/>
            <a:chExt cx="799942" cy="894264"/>
          </a:xfrm>
        </p:grpSpPr>
        <p:pic>
          <p:nvPicPr>
            <p:cNvPr id="568" name="Picture 567" descr="http://ts1.mm.bing.net/th?&amp;id=HN.607999990459468225&amp;w=300&amp;h=300&amp;c=0&amp;pid=1.9&amp;rs=0&amp;p=0"/>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 New Zealand </a:t>
              </a:r>
            </a:p>
            <a:p>
              <a:pPr algn="ctr" defTabSz="570745" fontAlgn="ctr">
                <a:defRPr/>
              </a:pPr>
              <a:r>
                <a:rPr lang="en-US" sz="700" b="1" kern="0" dirty="0">
                  <a:solidFill>
                    <a:srgbClr val="505050"/>
                  </a:solidFill>
                  <a:latin typeface="Segoe UI"/>
                </a:rPr>
                <a:t>GCIO</a:t>
              </a:r>
            </a:p>
          </p:txBody>
        </p:sp>
      </p:grpSp>
      <p:grpSp>
        <p:nvGrpSpPr>
          <p:cNvPr id="497" name="Group 496"/>
          <p:cNvGrpSpPr/>
          <p:nvPr/>
        </p:nvGrpSpPr>
        <p:grpSpPr>
          <a:xfrm>
            <a:off x="3253371" y="5695779"/>
            <a:ext cx="608759" cy="892918"/>
            <a:chOff x="3149153" y="5696420"/>
            <a:chExt cx="608932" cy="893171"/>
          </a:xfrm>
        </p:grpSpPr>
        <p:pic>
          <p:nvPicPr>
            <p:cNvPr id="571" name="Picture 8" descr="image002"/>
            <p:cNvPicPr>
              <a:picLocks noChangeAspect="1" noChangeArrowheads="1"/>
            </p:cNvPicPr>
            <p:nvPr/>
          </p:nvPicPr>
          <p:blipFill>
            <a:blip r:embed="rId1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GB 18030</a:t>
              </a:r>
            </a:p>
          </p:txBody>
        </p:sp>
      </p:grpSp>
      <p:grpSp>
        <p:nvGrpSpPr>
          <p:cNvPr id="494" name="Group 493"/>
          <p:cNvGrpSpPr/>
          <p:nvPr/>
        </p:nvGrpSpPr>
        <p:grpSpPr>
          <a:xfrm>
            <a:off x="1432388" y="5720850"/>
            <a:ext cx="792251" cy="864823"/>
            <a:chOff x="1398066" y="5721498"/>
            <a:chExt cx="792476" cy="865069"/>
          </a:xfrm>
        </p:grpSpPr>
        <p:sp>
          <p:nvSpPr>
            <p:cNvPr id="574" name="Rectangle 573"/>
            <p:cNvSpPr/>
            <p:nvPr/>
          </p:nvSpPr>
          <p:spPr>
            <a:xfrm>
              <a:off x="1398066" y="6280479"/>
              <a:ext cx="792476"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EU</a:t>
              </a:r>
            </a:p>
            <a:p>
              <a:pPr algn="ctr" defTabSz="570745" fontAlgn="ctr">
                <a:defRPr/>
              </a:pPr>
              <a:r>
                <a:rPr lang="en-US" sz="700" b="1" kern="0" dirty="0">
                  <a:solidFill>
                    <a:srgbClr val="505050"/>
                  </a:solidFill>
                  <a:latin typeface="Segoe UI"/>
                </a:rPr>
                <a:t>Model Clauses</a:t>
              </a:r>
            </a:p>
          </p:txBody>
        </p:sp>
        <p:pic>
          <p:nvPicPr>
            <p:cNvPr id="575" name="Picture 57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1745" y="5721498"/>
              <a:ext cx="553598" cy="383626"/>
            </a:xfrm>
            <a:prstGeom prst="rect">
              <a:avLst/>
            </a:prstGeom>
          </p:spPr>
        </p:pic>
      </p:grpSp>
      <p:grpSp>
        <p:nvGrpSpPr>
          <p:cNvPr id="503" name="Group 502"/>
          <p:cNvGrpSpPr/>
          <p:nvPr/>
        </p:nvGrpSpPr>
        <p:grpSpPr>
          <a:xfrm>
            <a:off x="7142335" y="5716333"/>
            <a:ext cx="496301" cy="872362"/>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ENISA</a:t>
              </a:r>
            </a:p>
            <a:p>
              <a:pPr algn="ctr" defTabSz="570745" fontAlgn="ctr">
                <a:defRPr/>
              </a:pPr>
              <a:r>
                <a:rPr lang="en-US" sz="700" b="1" kern="0" dirty="0">
                  <a:solidFill>
                    <a:srgbClr val="505050"/>
                  </a:solidFill>
                  <a:latin typeface="Segoe UI"/>
                </a:rPr>
                <a:t>IAF</a:t>
              </a:r>
            </a:p>
          </p:txBody>
        </p:sp>
        <p:pic>
          <p:nvPicPr>
            <p:cNvPr id="578" name="Picture 5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19776" y="5716981"/>
              <a:ext cx="415954" cy="392660"/>
            </a:xfrm>
            <a:prstGeom prst="rect">
              <a:avLst/>
            </a:prstGeom>
          </p:spPr>
        </p:pic>
      </p:grpSp>
      <p:grpSp>
        <p:nvGrpSpPr>
          <p:cNvPr id="493" name="Group 492"/>
          <p:cNvGrpSpPr/>
          <p:nvPr/>
        </p:nvGrpSpPr>
        <p:grpSpPr>
          <a:xfrm>
            <a:off x="774499" y="5783898"/>
            <a:ext cx="663740" cy="804799"/>
            <a:chOff x="772987" y="5784564"/>
            <a:chExt cx="663928" cy="805027"/>
          </a:xfrm>
        </p:grpSpPr>
        <p:pic>
          <p:nvPicPr>
            <p:cNvPr id="580" name="Picture 5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Argentina </a:t>
              </a:r>
              <a:br>
                <a:rPr lang="en-US" sz="700" b="1" kern="0" dirty="0">
                  <a:solidFill>
                    <a:srgbClr val="505050"/>
                  </a:solidFill>
                  <a:latin typeface="Segoe UI"/>
                </a:rPr>
              </a:br>
              <a:r>
                <a:rPr lang="en-US" sz="700" b="1" kern="0" dirty="0">
                  <a:solidFill>
                    <a:srgbClr val="505050"/>
                  </a:solidFill>
                  <a:latin typeface="Segoe UI"/>
                </a:rPr>
                <a:t>PDPA</a:t>
              </a:r>
            </a:p>
          </p:txBody>
        </p:sp>
      </p:grpSp>
      <p:grpSp>
        <p:nvGrpSpPr>
          <p:cNvPr id="512" name="Group 511"/>
          <p:cNvGrpSpPr/>
          <p:nvPr/>
        </p:nvGrpSpPr>
        <p:grpSpPr>
          <a:xfrm>
            <a:off x="7622740" y="5741632"/>
            <a:ext cx="630132" cy="844042"/>
            <a:chOff x="7523927" y="5742286"/>
            <a:chExt cx="630310" cy="844281"/>
          </a:xfrm>
        </p:grpSpPr>
        <p:pic>
          <p:nvPicPr>
            <p:cNvPr id="583" name="Picture 582" descr="http://jcispa.jasa.jp/wp/wp-content/themes/jcispa_academica/images/fig_cslogo01.pn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479"/>
              <a:ext cx="630310" cy="306088"/>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Japan CS Mark Gold</a:t>
              </a:r>
            </a:p>
          </p:txBody>
        </p:sp>
      </p:grpSp>
      <p:grpSp>
        <p:nvGrpSpPr>
          <p:cNvPr id="490" name="Group 489"/>
          <p:cNvGrpSpPr/>
          <p:nvPr/>
        </p:nvGrpSpPr>
        <p:grpSpPr>
          <a:xfrm>
            <a:off x="1544139" y="4244066"/>
            <a:ext cx="648808" cy="843568"/>
            <a:chOff x="1499983" y="4244295"/>
            <a:chExt cx="648992" cy="843807"/>
          </a:xfrm>
        </p:grpSpPr>
        <p:pic>
          <p:nvPicPr>
            <p:cNvPr id="601" name="Picture 6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CDSA</a:t>
              </a:r>
            </a:p>
          </p:txBody>
        </p:sp>
      </p:grpSp>
      <p:grpSp>
        <p:nvGrpSpPr>
          <p:cNvPr id="487" name="Group 486"/>
          <p:cNvGrpSpPr/>
          <p:nvPr/>
        </p:nvGrpSpPr>
        <p:grpSpPr>
          <a:xfrm>
            <a:off x="3920160" y="4362931"/>
            <a:ext cx="791805" cy="800642"/>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Shared</a:t>
              </a:r>
            </a:p>
            <a:p>
              <a:pPr algn="ctr" defTabSz="596917" fontAlgn="ctr">
                <a:defRPr/>
              </a:pPr>
              <a:r>
                <a:rPr lang="en-US" sz="800" b="1" kern="0" dirty="0">
                  <a:solidFill>
                    <a:srgbClr val="505050"/>
                  </a:solidFill>
                  <a:latin typeface="Segoe UI"/>
                </a:rPr>
                <a:t>Assessments</a:t>
              </a:r>
            </a:p>
          </p:txBody>
        </p:sp>
        <p:pic>
          <p:nvPicPr>
            <p:cNvPr id="605" name="Picture 604"/>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8001" y="4363194"/>
              <a:ext cx="569354" cy="281776"/>
            </a:xfrm>
            <a:prstGeom prst="rect">
              <a:avLst/>
            </a:prstGeom>
          </p:spPr>
        </p:pic>
      </p:grpSp>
      <p:grpSp>
        <p:nvGrpSpPr>
          <p:cNvPr id="502" name="Group 501"/>
          <p:cNvGrpSpPr/>
          <p:nvPr/>
        </p:nvGrpSpPr>
        <p:grpSpPr>
          <a:xfrm>
            <a:off x="6531744" y="5721544"/>
            <a:ext cx="621463" cy="861949"/>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algn="ctr" defTabSz="596917" fontAlgn="ctr">
                <a:defRPr/>
              </a:pPr>
              <a:r>
                <a:rPr lang="en-US" sz="700" b="1" kern="0" dirty="0">
                  <a:solidFill>
                    <a:srgbClr val="505050"/>
                  </a:solidFill>
                  <a:latin typeface="Segoe UI"/>
                </a:rPr>
                <a:t>Japan My</a:t>
              </a:r>
            </a:p>
            <a:p>
              <a:pPr algn="ctr" defTabSz="596917" fontAlgn="ctr">
                <a:defRPr/>
              </a:pPr>
              <a:r>
                <a:rPr lang="en-US" sz="700" b="1" kern="0" dirty="0">
                  <a:solidFill>
                    <a:srgbClr val="505050"/>
                  </a:solidFill>
                  <a:latin typeface="Segoe UI"/>
                </a:rPr>
                <a:t>Number Act</a:t>
              </a:r>
            </a:p>
          </p:txBody>
        </p:sp>
        <p:pic>
          <p:nvPicPr>
            <p:cNvPr id="609" name="Picture 60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65498" y="5722193"/>
              <a:ext cx="499406" cy="382236"/>
            </a:xfrm>
            <a:prstGeom prst="rect">
              <a:avLst/>
            </a:prstGeom>
          </p:spPr>
        </p:pic>
      </p:grpSp>
      <p:grpSp>
        <p:nvGrpSpPr>
          <p:cNvPr id="488" name="Group 487"/>
          <p:cNvGrpSpPr/>
          <p:nvPr/>
        </p:nvGrpSpPr>
        <p:grpSpPr>
          <a:xfrm>
            <a:off x="3073039" y="4301975"/>
            <a:ext cx="746247" cy="786187"/>
            <a:chOff x="2919773" y="4302221"/>
            <a:chExt cx="746459" cy="786411"/>
          </a:xfrm>
        </p:grpSpPr>
        <p:pic>
          <p:nvPicPr>
            <p:cNvPr id="611" name="Picture 610"/>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FACT UK</a:t>
              </a:r>
            </a:p>
          </p:txBody>
        </p:sp>
      </p:grpSp>
      <p:grpSp>
        <p:nvGrpSpPr>
          <p:cNvPr id="31" name="Group 30"/>
          <p:cNvGrpSpPr/>
          <p:nvPr/>
        </p:nvGrpSpPr>
        <p:grpSpPr>
          <a:xfrm>
            <a:off x="10399916" y="4284598"/>
            <a:ext cx="741968" cy="838279"/>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GLBA</a:t>
              </a:r>
            </a:p>
          </p:txBody>
        </p:sp>
      </p:grpSp>
      <p:grpSp>
        <p:nvGrpSpPr>
          <p:cNvPr id="513" name="Group 512"/>
          <p:cNvGrpSpPr/>
          <p:nvPr/>
        </p:nvGrpSpPr>
        <p:grpSpPr>
          <a:xfrm>
            <a:off x="8211863" y="5693153"/>
            <a:ext cx="688219" cy="895543"/>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ENS</a:t>
              </a:r>
            </a:p>
          </p:txBody>
        </p:sp>
        <p:pic>
          <p:nvPicPr>
            <p:cNvPr id="618" name="Picture 617" descr="Spain ENS Logo"/>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822894" y="4312597"/>
            <a:ext cx="564456" cy="835405"/>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PCI DSS</a:t>
              </a:r>
            </a:p>
            <a:p>
              <a:pPr algn="ctr" defTabSz="596917" fontAlgn="ctr">
                <a:defRPr/>
              </a:pPr>
              <a:r>
                <a:rPr lang="en-US" sz="800" b="1" kern="0" dirty="0">
                  <a:solidFill>
                    <a:srgbClr val="505050"/>
                  </a:solidFill>
                  <a:latin typeface="Segoe UI"/>
                </a:rPr>
                <a:t>Level 1</a:t>
              </a:r>
            </a:p>
          </p:txBody>
        </p:sp>
        <p:pic>
          <p:nvPicPr>
            <p:cNvPr id="620" name="Picture 2" descr="https://www.basefarm.com/sites/default/files/media/Article/basefarm-pci-dss_0.jpg"/>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2" name="Group 481"/>
          <p:cNvGrpSpPr/>
          <p:nvPr/>
        </p:nvGrpSpPr>
        <p:grpSpPr>
          <a:xfrm>
            <a:off x="7999755" y="4293809"/>
            <a:ext cx="839875" cy="829069"/>
            <a:chOff x="8000294" y="4294053"/>
            <a:chExt cx="840114" cy="829305"/>
          </a:xfrm>
        </p:grpSpPr>
        <p:pic>
          <p:nvPicPr>
            <p:cNvPr id="621" name="Picture 6" descr="http://www.elevation-us.com/wp-content/uploads/2016/01/CMS-logo.png"/>
            <p:cNvPicPr>
              <a:picLocks noChangeAspect="1" noChangeArrowheads="1"/>
            </p:cNvPicPr>
            <p:nvPr/>
          </p:nvPicPr>
          <p:blipFill>
            <a:blip r:embed="rId2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MARS-E</a:t>
              </a:r>
            </a:p>
          </p:txBody>
        </p:sp>
      </p:grpSp>
      <p:grpSp>
        <p:nvGrpSpPr>
          <p:cNvPr id="30" name="Group 29"/>
          <p:cNvGrpSpPr/>
          <p:nvPr/>
        </p:nvGrpSpPr>
        <p:grpSpPr>
          <a:xfrm>
            <a:off x="11176293" y="4383392"/>
            <a:ext cx="618957" cy="739487"/>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algn="ctr" defTabSz="570636" fontAlgn="ctr">
                <a:defRPr/>
              </a:pPr>
              <a:r>
                <a:rPr lang="en-US" sz="800" b="1" kern="0" dirty="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8" name="Group 497"/>
          <p:cNvGrpSpPr/>
          <p:nvPr/>
        </p:nvGrpSpPr>
        <p:grpSpPr>
          <a:xfrm>
            <a:off x="3841209" y="5729044"/>
            <a:ext cx="507628" cy="859650"/>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TRUCS</a:t>
              </a:r>
            </a:p>
          </p:txBody>
        </p:sp>
        <p:pic>
          <p:nvPicPr>
            <p:cNvPr id="625" name="Picture 624"/>
            <p:cNvPicPr>
              <a:picLocks noChangeAspect="1"/>
            </p:cNvPicPr>
            <p:nvPr/>
          </p:nvPicPr>
          <p:blipFill>
            <a:blip r:embed="rId27">
              <a:clrChange>
                <a:clrFrom>
                  <a:srgbClr val="FFFFFF"/>
                </a:clrFrom>
                <a:clrTo>
                  <a:srgbClr val="FFFFFF">
                    <a:alpha val="0"/>
                  </a:srgbClr>
                </a:clrTo>
              </a:clrChange>
            </a:blip>
            <a:stretch>
              <a:fillRect/>
            </a:stretch>
          </p:blipFill>
          <p:spPr>
            <a:xfrm>
              <a:off x="3775393" y="5729697"/>
              <a:ext cx="507772" cy="367228"/>
            </a:xfrm>
            <a:prstGeom prst="rect">
              <a:avLst/>
            </a:prstGeom>
          </p:spPr>
        </p:pic>
      </p:grpSp>
      <p:grpSp>
        <p:nvGrpSpPr>
          <p:cNvPr id="519" name="Group 518"/>
          <p:cNvGrpSpPr/>
          <p:nvPr/>
        </p:nvGrpSpPr>
        <p:grpSpPr>
          <a:xfrm>
            <a:off x="9948816" y="5801253"/>
            <a:ext cx="749396" cy="787443"/>
            <a:chOff x="10142805" y="5801924"/>
            <a:chExt cx="749608" cy="787667"/>
          </a:xfrm>
        </p:grpSpPr>
        <p:pic>
          <p:nvPicPr>
            <p:cNvPr id="637" name="Picture 10" descr="http://flaglane.com/download/canadian-flag/canadian-flag-graphic.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Canada</a:t>
              </a:r>
            </a:p>
            <a:p>
              <a:pPr algn="ctr" defTabSz="570745" fontAlgn="ctr">
                <a:defRPr/>
              </a:pPr>
              <a:r>
                <a:rPr lang="en-US" sz="700" b="1" kern="0" dirty="0">
                  <a:solidFill>
                    <a:srgbClr val="505050"/>
                  </a:solidFill>
                  <a:latin typeface="Segoe UI"/>
                </a:rPr>
                <a:t>Privacy Laws</a:t>
              </a:r>
            </a:p>
          </p:txBody>
        </p:sp>
      </p:grpSp>
      <p:grpSp>
        <p:nvGrpSpPr>
          <p:cNvPr id="489" name="Group 488"/>
          <p:cNvGrpSpPr/>
          <p:nvPr/>
        </p:nvGrpSpPr>
        <p:grpSpPr>
          <a:xfrm>
            <a:off x="2260571" y="4375843"/>
            <a:ext cx="746247" cy="712320"/>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algn="ctr" defTabSz="596917" fontAlgn="ctr">
                <a:defRPr/>
              </a:pPr>
              <a:r>
                <a:rPr lang="en-US" sz="800" b="1" kern="0" dirty="0">
                  <a:solidFill>
                    <a:srgbClr val="505050"/>
                  </a:solidFill>
                  <a:latin typeface="Segoe UI"/>
                </a:rPr>
                <a:t>MPAA</a:t>
              </a:r>
            </a:p>
          </p:txBody>
        </p:sp>
        <p:pic>
          <p:nvPicPr>
            <p:cNvPr id="639" name="Picture 2" descr="http://vignette1.wikia.nocookie.net/logopedia/images/5/57/MPAA.jpg/revision/latest?cb=20110729215806"/>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0" name="Group 519"/>
          <p:cNvGrpSpPr/>
          <p:nvPr/>
        </p:nvGrpSpPr>
        <p:grpSpPr>
          <a:xfrm>
            <a:off x="10667247" y="5693915"/>
            <a:ext cx="541035" cy="894781"/>
            <a:chOff x="10868716" y="5694556"/>
            <a:chExt cx="541188" cy="895035"/>
          </a:xfrm>
        </p:grpSpPr>
        <p:pic>
          <p:nvPicPr>
            <p:cNvPr id="640" name="Picture 639"/>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Privacy</a:t>
              </a:r>
            </a:p>
            <a:p>
              <a:pPr algn="ctr" defTabSz="570745" fontAlgn="ctr">
                <a:defRPr/>
              </a:pPr>
              <a:r>
                <a:rPr lang="en-US" sz="700" b="1" kern="0" dirty="0">
                  <a:solidFill>
                    <a:srgbClr val="505050"/>
                  </a:solidFill>
                  <a:latin typeface="Segoe UI"/>
                </a:rPr>
                <a:t>Shield</a:t>
              </a:r>
            </a:p>
          </p:txBody>
        </p:sp>
      </p:grpSp>
      <p:grpSp>
        <p:nvGrpSpPr>
          <p:cNvPr id="518" name="Group 517"/>
          <p:cNvGrpSpPr/>
          <p:nvPr/>
        </p:nvGrpSpPr>
        <p:grpSpPr>
          <a:xfrm>
            <a:off x="9501686" y="5794399"/>
            <a:ext cx="437912" cy="794296"/>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India</a:t>
              </a:r>
            </a:p>
            <a:p>
              <a:pPr algn="ctr" defTabSz="570745" fontAlgn="ctr">
                <a:defRPr/>
              </a:pPr>
              <a:r>
                <a:rPr lang="en-US" sz="700" b="1" kern="0" dirty="0" err="1">
                  <a:solidFill>
                    <a:srgbClr val="505050"/>
                  </a:solidFill>
                  <a:latin typeface="Segoe UI"/>
                </a:rPr>
                <a:t>MeitY</a:t>
              </a:r>
              <a:endParaRPr lang="en-US" sz="700" b="1" kern="0" dirty="0">
                <a:solidFill>
                  <a:srgbClr val="505050"/>
                </a:solidFill>
                <a:latin typeface="Segoe UI"/>
              </a:endParaRPr>
            </a:p>
          </p:txBody>
        </p:sp>
        <p:pic>
          <p:nvPicPr>
            <p:cNvPr id="645" name="Picture 64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20364" y="5795070"/>
              <a:ext cx="425556" cy="236482"/>
            </a:xfrm>
            <a:prstGeom prst="rect">
              <a:avLst/>
            </a:prstGeom>
          </p:spPr>
        </p:pic>
      </p:grpSp>
      <p:grpSp>
        <p:nvGrpSpPr>
          <p:cNvPr id="521" name="Group 520"/>
          <p:cNvGrpSpPr/>
          <p:nvPr/>
        </p:nvGrpSpPr>
        <p:grpSpPr>
          <a:xfrm>
            <a:off x="11132117" y="5718566"/>
            <a:ext cx="763487" cy="979674"/>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algn="ctr" defTabSz="570636" fontAlgn="ctr">
                <a:defRPr/>
              </a:pPr>
              <a:r>
                <a:rPr lang="en-US" sz="700" b="1" kern="0" dirty="0">
                  <a:solidFill>
                    <a:srgbClr val="505050"/>
                  </a:solidFill>
                  <a:latin typeface="Segoe UI"/>
                </a:rPr>
                <a:t>Germany IT</a:t>
              </a:r>
            </a:p>
            <a:p>
              <a:pPr algn="ctr" defTabSz="570636" fontAlgn="ctr">
                <a:defRPr/>
              </a:pPr>
              <a:r>
                <a:rPr lang="en-US" sz="700" b="1" kern="0" dirty="0">
                  <a:solidFill>
                    <a:srgbClr val="505050"/>
                  </a:solidFill>
                  <a:latin typeface="Segoe UI"/>
                </a:rPr>
                <a:t>Grundschutz</a:t>
              </a:r>
            </a:p>
            <a:p>
              <a:pPr algn="ctr" defTabSz="570636" fontAlgn="ctr">
                <a:defRPr/>
              </a:pPr>
              <a:r>
                <a:rPr lang="en-US" sz="700" b="1" kern="0" dirty="0">
                  <a:solidFill>
                    <a:srgbClr val="505050"/>
                  </a:solidFill>
                  <a:latin typeface="Segoe UI"/>
                </a:rPr>
                <a:t>workbook</a:t>
              </a:r>
            </a:p>
          </p:txBody>
        </p:sp>
        <p:pic>
          <p:nvPicPr>
            <p:cNvPr id="648" name="Picture 647"/>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74777" y="5719215"/>
              <a:ext cx="402786" cy="388192"/>
            </a:xfrm>
            <a:prstGeom prst="rect">
              <a:avLst/>
            </a:prstGeom>
          </p:spPr>
        </p:pic>
      </p:grpSp>
      <p:grpSp>
        <p:nvGrpSpPr>
          <p:cNvPr id="516" name="Group 515"/>
          <p:cNvGrpSpPr/>
          <p:nvPr/>
        </p:nvGrpSpPr>
        <p:grpSpPr>
          <a:xfrm>
            <a:off x="8934413" y="5723599"/>
            <a:ext cx="457606" cy="865098"/>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Spain</a:t>
              </a:r>
            </a:p>
            <a:p>
              <a:pPr algn="ctr" defTabSz="570745" fontAlgn="ctr">
                <a:defRPr/>
              </a:pPr>
              <a:r>
                <a:rPr lang="en-US" sz="700" b="1" kern="0" dirty="0">
                  <a:solidFill>
                    <a:srgbClr val="505050"/>
                  </a:solidFill>
                  <a:latin typeface="Segoe UI"/>
                </a:rPr>
                <a:t>DPA</a:t>
              </a:r>
            </a:p>
          </p:txBody>
        </p:sp>
        <p:pic>
          <p:nvPicPr>
            <p:cNvPr id="652" name="Picture 65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016723" y="5724248"/>
              <a:ext cx="329380" cy="378126"/>
            </a:xfrm>
            <a:prstGeom prst="rect">
              <a:avLst/>
            </a:prstGeom>
          </p:spPr>
        </p:pic>
      </p:grpSp>
      <p:grpSp>
        <p:nvGrpSpPr>
          <p:cNvPr id="484" name="Group 483"/>
          <p:cNvGrpSpPr/>
          <p:nvPr/>
        </p:nvGrpSpPr>
        <p:grpSpPr>
          <a:xfrm>
            <a:off x="6298697" y="4378311"/>
            <a:ext cx="741968" cy="744569"/>
            <a:chOff x="6222552" y="4378579"/>
            <a:chExt cx="742178" cy="744779"/>
          </a:xfrm>
        </p:grpSpPr>
        <p:pic>
          <p:nvPicPr>
            <p:cNvPr id="660" name="Picture 9" descr="https://hitrustalliance.net/content/uploads/2015/09/HiTrustLogo.png"/>
            <p:cNvPicPr>
              <a:picLocks noChangeAspect="1" noChangeArrowheads="1"/>
            </p:cNvPicPr>
            <p:nvPr/>
          </p:nvPicPr>
          <p:blipFill>
            <a:blip r:embed="rId3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algn="ctr" defTabSz="570745" fontAlgn="ctr">
                <a:defRPr/>
              </a:pPr>
              <a:r>
                <a:rPr lang="en-US" sz="800" b="1" kern="0" dirty="0">
                  <a:solidFill>
                    <a:srgbClr val="505050"/>
                  </a:solidFill>
                  <a:latin typeface="Calibri"/>
                </a:rPr>
                <a:t>HITRUST</a:t>
              </a:r>
            </a:p>
          </p:txBody>
        </p:sp>
      </p:grpSp>
      <p:grpSp>
        <p:nvGrpSpPr>
          <p:cNvPr id="481" name="Group 480"/>
          <p:cNvGrpSpPr/>
          <p:nvPr/>
        </p:nvGrpSpPr>
        <p:grpSpPr>
          <a:xfrm>
            <a:off x="8866988" y="4383456"/>
            <a:ext cx="986505" cy="720275"/>
            <a:chOff x="8934451" y="4383726"/>
            <a:chExt cx="986784" cy="720479"/>
          </a:xfrm>
        </p:grpSpPr>
        <p:pic>
          <p:nvPicPr>
            <p:cNvPr id="662" name="Picture 661"/>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algn="ctr" defTabSz="570745" fontAlgn="ctr">
                <a:defRPr/>
              </a:pPr>
              <a:r>
                <a:rPr lang="en-US" sz="800" b="1" kern="0" dirty="0">
                  <a:solidFill>
                    <a:srgbClr val="505050"/>
                  </a:solidFill>
                  <a:latin typeface="Segoe UI"/>
                </a:rPr>
                <a:t>IG Toolkit UK</a:t>
              </a:r>
            </a:p>
          </p:txBody>
        </p:sp>
      </p:grpSp>
      <p:grpSp>
        <p:nvGrpSpPr>
          <p:cNvPr id="496" name="Group 495"/>
          <p:cNvGrpSpPr/>
          <p:nvPr/>
        </p:nvGrpSpPr>
        <p:grpSpPr>
          <a:xfrm>
            <a:off x="2709922" y="5605313"/>
            <a:ext cx="614593" cy="983383"/>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algn="ctr" defTabSz="570745" fontAlgn="ctr">
                <a:defRPr/>
              </a:pPr>
              <a:r>
                <a:rPr lang="en-US" sz="700" b="1" kern="0" dirty="0">
                  <a:solidFill>
                    <a:srgbClr val="505050"/>
                  </a:solidFill>
                  <a:latin typeface="Segoe UI"/>
                </a:rPr>
                <a:t>China</a:t>
              </a:r>
            </a:p>
            <a:p>
              <a:pPr algn="ctr" defTabSz="570745" fontAlgn="ctr">
                <a:defRPr/>
              </a:pPr>
              <a:r>
                <a:rPr lang="en-US" sz="700" b="1" kern="0" dirty="0">
                  <a:solidFill>
                    <a:srgbClr val="505050"/>
                  </a:solidFill>
                  <a:latin typeface="Segoe UI"/>
                </a:rPr>
                <a:t>DJCP</a:t>
              </a:r>
            </a:p>
          </p:txBody>
        </p:sp>
        <p:pic>
          <p:nvPicPr>
            <p:cNvPr id="664" name="Picture 66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603421" y="5605928"/>
              <a:ext cx="614768" cy="614766"/>
            </a:xfrm>
            <a:prstGeom prst="rect">
              <a:avLst/>
            </a:prstGeom>
          </p:spPr>
        </p:pic>
      </p:grpSp>
      <p:grpSp>
        <p:nvGrpSpPr>
          <p:cNvPr id="25" name="Group 24"/>
          <p:cNvGrpSpPr/>
          <p:nvPr/>
        </p:nvGrpSpPr>
        <p:grpSpPr>
          <a:xfrm>
            <a:off x="9127488" y="2655049"/>
            <a:ext cx="722906" cy="980193"/>
            <a:chOff x="9271834" y="2654829"/>
            <a:chExt cx="723112" cy="980471"/>
          </a:xfrm>
        </p:grpSpPr>
        <p:pic>
          <p:nvPicPr>
            <p:cNvPr id="170" name="Picture 169"/>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ITAR</a:t>
              </a:r>
            </a:p>
          </p:txBody>
        </p:sp>
      </p:grpSp>
      <p:grpSp>
        <p:nvGrpSpPr>
          <p:cNvPr id="26" name="Group 25"/>
          <p:cNvGrpSpPr/>
          <p:nvPr/>
        </p:nvGrpSpPr>
        <p:grpSpPr>
          <a:xfrm>
            <a:off x="8093833" y="2707654"/>
            <a:ext cx="772510" cy="991562"/>
            <a:chOff x="8293912" y="2707448"/>
            <a:chExt cx="772729" cy="991844"/>
          </a:xfrm>
        </p:grpSpPr>
        <p:pic>
          <p:nvPicPr>
            <p:cNvPr id="174" name="Picture 6" descr="image007"/>
            <p:cNvPicPr>
              <a:picLocks noChangeAspect="1" noChangeArrowheads="1"/>
            </p:cNvPicPr>
            <p:nvPr/>
          </p:nvPicPr>
          <p:blipFill>
            <a:blip r:embed="rId38">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Section 508 VPAT</a:t>
              </a:r>
            </a:p>
          </p:txBody>
        </p:sp>
      </p:grpSp>
      <p:grpSp>
        <p:nvGrpSpPr>
          <p:cNvPr id="28" name="Group 27"/>
          <p:cNvGrpSpPr/>
          <p:nvPr/>
        </p:nvGrpSpPr>
        <p:grpSpPr>
          <a:xfrm>
            <a:off x="6136619" y="2857816"/>
            <a:ext cx="743902" cy="777426"/>
            <a:chOff x="5993805" y="2857654"/>
            <a:chExt cx="744114" cy="777646"/>
          </a:xfrm>
        </p:grpSpPr>
        <p:pic>
          <p:nvPicPr>
            <p:cNvPr id="180" name="Picture 179" descr="FedRAMP"/>
            <p:cNvPicPr/>
            <p:nvPr/>
          </p:nvPicPr>
          <p:blipFill>
            <a:blip r:embed="rId39">
              <a:extLst>
                <a:ext uri="{28A0092B-C50C-407E-A947-70E740481C1C}">
                  <a14:useLocalDpi xmlns:a14="http://schemas.microsoft.com/office/drawing/2010/main" val="0"/>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algn="ctr" defTabSz="570745" fontAlgn="ctr">
                <a:defRPr/>
              </a:pPr>
              <a:r>
                <a:rPr lang="en-US" sz="800" b="1" kern="0" dirty="0">
                  <a:solidFill>
                    <a:srgbClr val="505050"/>
                  </a:solidFill>
                  <a:latin typeface="Segoe UI"/>
                </a:rPr>
                <a:t>SP 800-171</a:t>
              </a:r>
            </a:p>
          </p:txBody>
        </p:sp>
      </p:grpSp>
      <p:grpSp>
        <p:nvGrpSpPr>
          <p:cNvPr id="27" name="Group 26"/>
          <p:cNvGrpSpPr/>
          <p:nvPr/>
        </p:nvGrpSpPr>
        <p:grpSpPr>
          <a:xfrm>
            <a:off x="7128848" y="2681803"/>
            <a:ext cx="710249" cy="953440"/>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algn="ctr" defTabSz="570745" fontAlgn="ctr">
                <a:defRPr/>
              </a:pPr>
              <a:r>
                <a:rPr lang="en-US" sz="800" b="1" kern="0" dirty="0">
                  <a:solidFill>
                    <a:srgbClr val="505050"/>
                  </a:solidFill>
                  <a:latin typeface="Segoe UI"/>
                </a:rPr>
                <a:t>FIPS 140-2</a:t>
              </a:r>
            </a:p>
          </p:txBody>
        </p:sp>
        <p:pic>
          <p:nvPicPr>
            <p:cNvPr id="183" name="Picture 15" descr="http://www.filetransferglossary.com/wp-content/uploads/2011/01/FIPS_140-2_validated_logo.gif"/>
            <p:cNvPicPr>
              <a:picLocks noChangeAspect="1" noChangeArrowheads="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898106" y="2709080"/>
            <a:ext cx="949400" cy="990136"/>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High</a:t>
              </a:r>
            </a:p>
            <a:p>
              <a:pPr algn="ctr" defTabSz="570745" fontAlgn="ctr">
                <a:defRPr/>
              </a:pPr>
              <a:r>
                <a:rPr lang="en-US" sz="800" b="1" kern="0" dirty="0">
                  <a:solidFill>
                    <a:srgbClr val="505050"/>
                  </a:solidFill>
                  <a:latin typeface="Segoe UI"/>
                </a:rPr>
                <a:t>JAB P-ATO</a:t>
              </a:r>
            </a:p>
          </p:txBody>
        </p:sp>
        <p:pic>
          <p:nvPicPr>
            <p:cNvPr id="185" name="Picture 184"/>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1822007" y="2708876"/>
              <a:ext cx="788764" cy="490106"/>
            </a:xfrm>
            <a:prstGeom prst="rect">
              <a:avLst/>
            </a:prstGeom>
          </p:spPr>
        </p:pic>
      </p:grpSp>
      <p:grpSp>
        <p:nvGrpSpPr>
          <p:cNvPr id="24" name="Group 23"/>
          <p:cNvGrpSpPr/>
          <p:nvPr/>
        </p:nvGrpSpPr>
        <p:grpSpPr>
          <a:xfrm>
            <a:off x="10111542" y="2655135"/>
            <a:ext cx="711536" cy="980108"/>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CJIS</a:t>
              </a:r>
            </a:p>
          </p:txBody>
        </p:sp>
        <p:pic>
          <p:nvPicPr>
            <p:cNvPr id="186" name="Picture 185"/>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8921" y="2654914"/>
              <a:ext cx="711738" cy="738688"/>
            </a:xfrm>
            <a:prstGeom prst="rect">
              <a:avLst/>
            </a:prstGeom>
          </p:spPr>
        </p:pic>
      </p:grpSp>
      <p:grpSp>
        <p:nvGrpSpPr>
          <p:cNvPr id="20" name="Group 19"/>
          <p:cNvGrpSpPr/>
          <p:nvPr/>
        </p:nvGrpSpPr>
        <p:grpSpPr>
          <a:xfrm>
            <a:off x="3105447" y="2649149"/>
            <a:ext cx="756724" cy="1050068"/>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2</a:t>
              </a:r>
            </a:p>
          </p:txBody>
        </p:sp>
        <p:pic>
          <p:nvPicPr>
            <p:cNvPr id="187" name="Picture 186"/>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861956" y="2648926"/>
              <a:ext cx="690208" cy="689058"/>
            </a:xfrm>
            <a:prstGeom prst="rect">
              <a:avLst/>
            </a:prstGeom>
          </p:spPr>
        </p:pic>
      </p:grpSp>
      <p:grpSp>
        <p:nvGrpSpPr>
          <p:cNvPr id="21" name="Group 20"/>
          <p:cNvGrpSpPr/>
          <p:nvPr/>
        </p:nvGrpSpPr>
        <p:grpSpPr>
          <a:xfrm>
            <a:off x="4116905" y="2648547"/>
            <a:ext cx="756724" cy="105067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4</a:t>
              </a:r>
            </a:p>
          </p:txBody>
        </p:sp>
        <p:pic>
          <p:nvPicPr>
            <p:cNvPr id="188" name="Picture 18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853624" y="2648324"/>
              <a:ext cx="690208" cy="689058"/>
            </a:xfrm>
            <a:prstGeom prst="rect">
              <a:avLst/>
            </a:prstGeom>
          </p:spPr>
        </p:pic>
      </p:grpSp>
      <p:grpSp>
        <p:nvGrpSpPr>
          <p:cNvPr id="23" name="Group 22"/>
          <p:cNvGrpSpPr/>
          <p:nvPr/>
        </p:nvGrpSpPr>
        <p:grpSpPr>
          <a:xfrm>
            <a:off x="11084226" y="2887732"/>
            <a:ext cx="778638" cy="747510"/>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algn="ctr" defTabSz="570745" fontAlgn="ctr">
                <a:defRPr/>
              </a:pPr>
              <a:r>
                <a:rPr lang="en-US" sz="800" b="1" kern="0" dirty="0">
                  <a:solidFill>
                    <a:srgbClr val="505050"/>
                  </a:solidFill>
                  <a:latin typeface="Segoe UI"/>
                </a:rPr>
                <a:t>IRS 1075</a:t>
              </a:r>
            </a:p>
          </p:txBody>
        </p:sp>
        <p:pic>
          <p:nvPicPr>
            <p:cNvPr id="189" name="Picture 188"/>
            <p:cNvPicPr>
              <a:picLocks noChangeAspect="1"/>
            </p:cNvPicPr>
            <p:nvPr/>
          </p:nvPicPr>
          <p:blipFill>
            <a:blip r:embed="rId44" cstate="print">
              <a:clrChange>
                <a:clrFrom>
                  <a:srgbClr val="FEFFFA"/>
                </a:clrFrom>
                <a:clrTo>
                  <a:srgbClr val="FEFFFA">
                    <a:alpha val="0"/>
                  </a:srgbClr>
                </a:clrTo>
              </a:clrChange>
              <a:extLst>
                <a:ext uri="{28A0092B-C50C-407E-A947-70E740481C1C}">
                  <a14:useLocalDpi xmlns:a14="http://schemas.microsoft.com/office/drawing/2010/main" val="0"/>
                </a:ext>
              </a:extLst>
            </a:blip>
            <a:stretch>
              <a:fillRect/>
            </a:stretch>
          </p:blipFill>
          <p:spPr>
            <a:xfrm>
              <a:off x="11129745" y="2887578"/>
              <a:ext cx="778859" cy="285211"/>
            </a:xfrm>
            <a:prstGeom prst="rect">
              <a:avLst/>
            </a:prstGeom>
          </p:spPr>
        </p:pic>
      </p:grpSp>
      <p:grpSp>
        <p:nvGrpSpPr>
          <p:cNvPr id="22" name="Group 21"/>
          <p:cNvGrpSpPr/>
          <p:nvPr/>
        </p:nvGrpSpPr>
        <p:grpSpPr>
          <a:xfrm>
            <a:off x="5128363" y="2651482"/>
            <a:ext cx="756724" cy="104773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algn="ctr" defTabSz="570745" fontAlgn="ctr">
                <a:defRPr/>
              </a:pPr>
              <a:r>
                <a:rPr lang="en-US" sz="800" b="1" kern="0" dirty="0">
                  <a:solidFill>
                    <a:srgbClr val="505050"/>
                  </a:solidFill>
                  <a:latin typeface="Segoe UI"/>
                </a:rPr>
                <a:t>DoD DISA</a:t>
              </a:r>
            </a:p>
            <a:p>
              <a:pPr algn="ctr" defTabSz="570745" fontAlgn="ctr">
                <a:defRPr/>
              </a:pPr>
              <a:r>
                <a:rPr lang="en-US" sz="800" b="1" kern="0" dirty="0">
                  <a:solidFill>
                    <a:srgbClr val="505050"/>
                  </a:solidFill>
                  <a:latin typeface="Segoe UI"/>
                </a:rPr>
                <a:t>SRG Level 5</a:t>
              </a:r>
            </a:p>
          </p:txBody>
        </p:sp>
        <p:pic>
          <p:nvPicPr>
            <p:cNvPr id="191" name="Picture 19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875689" y="2651262"/>
              <a:ext cx="690208" cy="689058"/>
            </a:xfrm>
            <a:prstGeom prst="rect">
              <a:avLst/>
            </a:prstGeom>
          </p:spPr>
        </p:pic>
      </p:grpSp>
      <p:grpSp>
        <p:nvGrpSpPr>
          <p:cNvPr id="18" name="Group 17"/>
          <p:cNvGrpSpPr/>
          <p:nvPr/>
        </p:nvGrpSpPr>
        <p:grpSpPr>
          <a:xfrm>
            <a:off x="687561" y="2709080"/>
            <a:ext cx="949400" cy="990136"/>
            <a:chOff x="733654" y="2708876"/>
            <a:chExt cx="949669" cy="990416"/>
          </a:xfrm>
        </p:grpSpPr>
        <p:pic>
          <p:nvPicPr>
            <p:cNvPr id="169" name="Picture 168"/>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algn="ctr" defTabSz="570745" fontAlgn="ctr">
                <a:defRPr/>
              </a:pPr>
              <a:r>
                <a:rPr lang="en-US" sz="800" b="1" kern="0" dirty="0">
                  <a:solidFill>
                    <a:srgbClr val="505050"/>
                  </a:solidFill>
                  <a:latin typeface="Segoe UI"/>
                </a:rPr>
                <a:t>Moderate</a:t>
              </a:r>
            </a:p>
            <a:p>
              <a:pPr algn="ctr" defTabSz="570745" fontAlgn="ctr">
                <a:defRPr/>
              </a:pPr>
              <a:r>
                <a:rPr lang="en-US" sz="800" b="1" kern="0" dirty="0">
                  <a:solidFill>
                    <a:srgbClr val="505050"/>
                  </a:solidFill>
                  <a:latin typeface="Segoe UI"/>
                </a:rPr>
                <a:t>JAB P-ATO</a:t>
              </a:r>
            </a:p>
          </p:txBody>
        </p:sp>
      </p:grpSp>
      <p:cxnSp>
        <p:nvCxnSpPr>
          <p:cNvPr id="6" name="Straight Connector 5"/>
          <p:cNvCxnSpPr/>
          <p:nvPr/>
        </p:nvCxnSpPr>
        <p:spPr>
          <a:xfrm>
            <a:off x="1730" y="102628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730" y="247785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730" y="3929432"/>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730" y="5381007"/>
            <a:ext cx="12188542" cy="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45864" y="1599063"/>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GLOBAL</a:t>
            </a:r>
          </a:p>
        </p:txBody>
      </p:sp>
      <p:sp>
        <p:nvSpPr>
          <p:cNvPr id="212" name="Rectangle: Rounded Corners 211"/>
          <p:cNvSpPr/>
          <p:nvPr/>
        </p:nvSpPr>
        <p:spPr bwMode="auto">
          <a:xfrm rot="16200000">
            <a:off x="-345864" y="3070730"/>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US GOV</a:t>
            </a:r>
          </a:p>
        </p:txBody>
      </p:sp>
      <p:sp>
        <p:nvSpPr>
          <p:cNvPr id="213" name="Rectangle: Rounded Corners 212"/>
          <p:cNvSpPr/>
          <p:nvPr/>
        </p:nvSpPr>
        <p:spPr bwMode="auto">
          <a:xfrm rot="16200000">
            <a:off x="-345864" y="4517284"/>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INDUSTRY</a:t>
            </a:r>
          </a:p>
        </p:txBody>
      </p:sp>
      <p:sp>
        <p:nvSpPr>
          <p:cNvPr id="214" name="Rectangle: Rounded Corners 213"/>
          <p:cNvSpPr/>
          <p:nvPr/>
        </p:nvSpPr>
        <p:spPr bwMode="auto">
          <a:xfrm rot="16200000">
            <a:off x="-345863" y="5983928"/>
            <a:ext cx="1269042" cy="29101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200" b="1" kern="0" dirty="0">
                <a:solidFill>
                  <a:srgbClr val="323232"/>
                </a:solidFill>
                <a:latin typeface="Segoe UI"/>
                <a:ea typeface="Segoe UI" pitchFamily="34" charset="0"/>
                <a:cs typeface="Segoe UI" pitchFamily="34" charset="0"/>
              </a:rPr>
              <a:t>REGIONAL</a:t>
            </a:r>
          </a:p>
        </p:txBody>
      </p:sp>
      <p:grpSp>
        <p:nvGrpSpPr>
          <p:cNvPr id="177" name="Group 176"/>
          <p:cNvGrpSpPr/>
          <p:nvPr/>
        </p:nvGrpSpPr>
        <p:grpSpPr>
          <a:xfrm>
            <a:off x="997778" y="1303996"/>
            <a:ext cx="576648" cy="888130"/>
            <a:chOff x="2009525" y="1938043"/>
            <a:chExt cx="588211" cy="905939"/>
          </a:xfrm>
        </p:grpSpPr>
        <p:pic>
          <p:nvPicPr>
            <p:cNvPr id="178" name="Picture 177"/>
            <p:cNvPicPr>
              <a:picLocks noChangeAspect="1"/>
            </p:cNvPicPr>
            <p:nvPr/>
          </p:nvPicPr>
          <p:blipFill>
            <a:blip r:embed="rId45"/>
            <a:stretch>
              <a:fillRect/>
            </a:stretch>
          </p:blipFill>
          <p:spPr>
            <a:xfrm>
              <a:off x="2009525" y="1938043"/>
              <a:ext cx="507549" cy="508624"/>
            </a:xfrm>
            <a:prstGeom prst="rect">
              <a:avLst/>
            </a:prstGeom>
          </p:spPr>
        </p:pic>
        <p:sp>
          <p:nvSpPr>
            <p:cNvPr id="179" name="Rectangle 178"/>
            <p:cNvSpPr/>
            <p:nvPr/>
          </p:nvSpPr>
          <p:spPr>
            <a:xfrm>
              <a:off x="2030427" y="2693119"/>
              <a:ext cx="567309"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27001</a:t>
              </a:r>
            </a:p>
          </p:txBody>
        </p:sp>
      </p:grpSp>
      <p:grpSp>
        <p:nvGrpSpPr>
          <p:cNvPr id="193" name="Group 192"/>
          <p:cNvGrpSpPr/>
          <p:nvPr/>
        </p:nvGrpSpPr>
        <p:grpSpPr>
          <a:xfrm>
            <a:off x="5739926" y="1298014"/>
            <a:ext cx="731785" cy="747012"/>
            <a:chOff x="2689207" y="2081991"/>
            <a:chExt cx="746459" cy="761991"/>
          </a:xfrm>
        </p:grpSpPr>
        <p:pic>
          <p:nvPicPr>
            <p:cNvPr id="194" name="Picture 193"/>
            <p:cNvPicPr>
              <a:picLocks noChangeAspect="1"/>
            </p:cNvPicPr>
            <p:nvPr/>
          </p:nvPicPr>
          <p:blipFill>
            <a:blip r:embed="rId46"/>
            <a:stretch>
              <a:fillRect/>
            </a:stretch>
          </p:blipFill>
          <p:spPr>
            <a:xfrm>
              <a:off x="2793922" y="2081991"/>
              <a:ext cx="551183" cy="504603"/>
            </a:xfrm>
            <a:prstGeom prst="rect">
              <a:avLst/>
            </a:prstGeom>
          </p:spPr>
        </p:pic>
        <p:sp>
          <p:nvSpPr>
            <p:cNvPr id="195" name="Rectangle 194"/>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1</a:t>
              </a:r>
            </a:p>
            <a:p>
              <a:pPr algn="ctr" defTabSz="585383" fontAlgn="ctr">
                <a:defRPr/>
              </a:pPr>
              <a:r>
                <a:rPr lang="en-US" sz="980" kern="0" dirty="0">
                  <a:solidFill>
                    <a:srgbClr val="505050"/>
                  </a:solidFill>
                </a:rPr>
                <a:t>Type 2</a:t>
              </a:r>
            </a:p>
          </p:txBody>
        </p:sp>
      </p:grpSp>
      <p:grpSp>
        <p:nvGrpSpPr>
          <p:cNvPr id="196" name="Group 195"/>
          <p:cNvGrpSpPr/>
          <p:nvPr/>
        </p:nvGrpSpPr>
        <p:grpSpPr>
          <a:xfrm>
            <a:off x="1972961" y="1331644"/>
            <a:ext cx="595580" cy="860482"/>
            <a:chOff x="6079879" y="2004346"/>
            <a:chExt cx="607523" cy="877736"/>
          </a:xfrm>
        </p:grpSpPr>
        <p:pic>
          <p:nvPicPr>
            <p:cNvPr id="197"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98" name="Rectangle 197"/>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27018</a:t>
              </a:r>
            </a:p>
          </p:txBody>
        </p:sp>
      </p:grpSp>
      <p:grpSp>
        <p:nvGrpSpPr>
          <p:cNvPr id="199" name="Group 198"/>
          <p:cNvGrpSpPr/>
          <p:nvPr/>
        </p:nvGrpSpPr>
        <p:grpSpPr>
          <a:xfrm>
            <a:off x="8705064" y="1331645"/>
            <a:ext cx="816384" cy="888371"/>
            <a:chOff x="8601167" y="2088661"/>
            <a:chExt cx="832754" cy="906185"/>
          </a:xfrm>
        </p:grpSpPr>
        <p:pic>
          <p:nvPicPr>
            <p:cNvPr id="200" name="Picture 199"/>
            <p:cNvPicPr>
              <a:picLocks noChangeAspect="1"/>
            </p:cNvPicPr>
            <p:nvPr/>
          </p:nvPicPr>
          <p:blipFill>
            <a:blip r:embed="rId48"/>
            <a:stretch>
              <a:fillRect/>
            </a:stretch>
          </p:blipFill>
          <p:spPr>
            <a:xfrm>
              <a:off x="8601167" y="2088661"/>
              <a:ext cx="745906" cy="286011"/>
            </a:xfrm>
            <a:prstGeom prst="rect">
              <a:avLst/>
            </a:prstGeom>
          </p:spPr>
        </p:pic>
        <p:sp>
          <p:nvSpPr>
            <p:cNvPr id="201" name="Rectangle 200"/>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Self-Assessment</a:t>
              </a:r>
            </a:p>
            <a:p>
              <a:pPr algn="ctr" defTabSz="585383" fontAlgn="ctr">
                <a:defRPr/>
              </a:pPr>
              <a:endParaRPr lang="en-US" sz="980" kern="0" dirty="0">
                <a:solidFill>
                  <a:srgbClr val="505050"/>
                </a:solidFill>
              </a:endParaRPr>
            </a:p>
          </p:txBody>
        </p:sp>
      </p:grpSp>
      <p:grpSp>
        <p:nvGrpSpPr>
          <p:cNvPr id="202" name="Group 201"/>
          <p:cNvGrpSpPr/>
          <p:nvPr/>
        </p:nvGrpSpPr>
        <p:grpSpPr>
          <a:xfrm>
            <a:off x="2968338" y="1310536"/>
            <a:ext cx="595580" cy="860482"/>
            <a:chOff x="6079879" y="2004346"/>
            <a:chExt cx="607523" cy="877736"/>
          </a:xfrm>
        </p:grpSpPr>
        <p:pic>
          <p:nvPicPr>
            <p:cNvPr id="203"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04" name="Rectangle 203"/>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27017</a:t>
              </a:r>
            </a:p>
          </p:txBody>
        </p:sp>
      </p:grpSp>
      <p:grpSp>
        <p:nvGrpSpPr>
          <p:cNvPr id="205" name="Group 204"/>
          <p:cNvGrpSpPr/>
          <p:nvPr/>
        </p:nvGrpSpPr>
        <p:grpSpPr>
          <a:xfrm>
            <a:off x="6711901" y="1303996"/>
            <a:ext cx="731785" cy="747012"/>
            <a:chOff x="2689207" y="2081991"/>
            <a:chExt cx="746459" cy="761991"/>
          </a:xfrm>
        </p:grpSpPr>
        <p:pic>
          <p:nvPicPr>
            <p:cNvPr id="206" name="Picture 205"/>
            <p:cNvPicPr>
              <a:picLocks noChangeAspect="1"/>
            </p:cNvPicPr>
            <p:nvPr/>
          </p:nvPicPr>
          <p:blipFill>
            <a:blip r:embed="rId46"/>
            <a:stretch>
              <a:fillRect/>
            </a:stretch>
          </p:blipFill>
          <p:spPr>
            <a:xfrm>
              <a:off x="2793922" y="2081991"/>
              <a:ext cx="551183" cy="504603"/>
            </a:xfrm>
            <a:prstGeom prst="rect">
              <a:avLst/>
            </a:prstGeom>
          </p:spPr>
        </p:pic>
        <p:sp>
          <p:nvSpPr>
            <p:cNvPr id="207" name="Rectangle 206"/>
            <p:cNvSpPr/>
            <p:nvPr/>
          </p:nvSpPr>
          <p:spPr>
            <a:xfrm>
              <a:off x="2689207" y="2693119"/>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2</a:t>
              </a:r>
            </a:p>
            <a:p>
              <a:pPr algn="ctr" defTabSz="585383" fontAlgn="ctr">
                <a:defRPr/>
              </a:pPr>
              <a:r>
                <a:rPr lang="en-US" sz="980" kern="0" dirty="0">
                  <a:solidFill>
                    <a:srgbClr val="505050"/>
                  </a:solidFill>
                </a:rPr>
                <a:t>Type 2</a:t>
              </a:r>
            </a:p>
          </p:txBody>
        </p:sp>
      </p:grpSp>
      <p:grpSp>
        <p:nvGrpSpPr>
          <p:cNvPr id="208" name="Group 207"/>
          <p:cNvGrpSpPr/>
          <p:nvPr/>
        </p:nvGrpSpPr>
        <p:grpSpPr>
          <a:xfrm>
            <a:off x="7689870" y="1307091"/>
            <a:ext cx="731785" cy="831052"/>
            <a:chOff x="2689207" y="2081991"/>
            <a:chExt cx="746459" cy="847716"/>
          </a:xfrm>
        </p:grpSpPr>
        <p:pic>
          <p:nvPicPr>
            <p:cNvPr id="217" name="Picture 216"/>
            <p:cNvPicPr>
              <a:picLocks noChangeAspect="1"/>
            </p:cNvPicPr>
            <p:nvPr/>
          </p:nvPicPr>
          <p:blipFill>
            <a:blip r:embed="rId46"/>
            <a:stretch>
              <a:fillRect/>
            </a:stretch>
          </p:blipFill>
          <p:spPr>
            <a:xfrm>
              <a:off x="2793922" y="2081991"/>
              <a:ext cx="551183" cy="504603"/>
            </a:xfrm>
            <a:prstGeom prst="rect">
              <a:avLst/>
            </a:prstGeom>
          </p:spPr>
        </p:pic>
        <p:sp>
          <p:nvSpPr>
            <p:cNvPr id="218" name="Rectangle 217"/>
            <p:cNvSpPr/>
            <p:nvPr/>
          </p:nvSpPr>
          <p:spPr>
            <a:xfrm>
              <a:off x="2689207" y="2778844"/>
              <a:ext cx="746459" cy="150863"/>
            </a:xfrm>
            <a:prstGeom prst="rect">
              <a:avLst/>
            </a:prstGeom>
          </p:spPr>
          <p:txBody>
            <a:bodyPr wrap="none" lIns="0" tIns="0" rIns="0" bIns="0">
              <a:noAutofit/>
            </a:bodyPr>
            <a:lstStyle/>
            <a:p>
              <a:pPr algn="ctr" defTabSz="585383" fontAlgn="ctr">
                <a:defRPr/>
              </a:pPr>
              <a:r>
                <a:rPr lang="en-US" sz="980" kern="0" dirty="0">
                  <a:solidFill>
                    <a:srgbClr val="505050"/>
                  </a:solidFill>
                </a:rPr>
                <a:t>SOC 3</a:t>
              </a:r>
            </a:p>
          </p:txBody>
        </p:sp>
      </p:grpSp>
      <p:grpSp>
        <p:nvGrpSpPr>
          <p:cNvPr id="219" name="Group 218"/>
          <p:cNvGrpSpPr/>
          <p:nvPr/>
        </p:nvGrpSpPr>
        <p:grpSpPr>
          <a:xfrm>
            <a:off x="3901387" y="1295813"/>
            <a:ext cx="595580" cy="860482"/>
            <a:chOff x="6079879" y="2004346"/>
            <a:chExt cx="607523" cy="877736"/>
          </a:xfrm>
        </p:grpSpPr>
        <p:pic>
          <p:nvPicPr>
            <p:cNvPr id="220"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21" name="Rectangle 220"/>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22301</a:t>
              </a:r>
            </a:p>
          </p:txBody>
        </p:sp>
      </p:grpSp>
      <p:grpSp>
        <p:nvGrpSpPr>
          <p:cNvPr id="222" name="Group 221"/>
          <p:cNvGrpSpPr/>
          <p:nvPr/>
        </p:nvGrpSpPr>
        <p:grpSpPr>
          <a:xfrm>
            <a:off x="9763029" y="1331645"/>
            <a:ext cx="816384" cy="888371"/>
            <a:chOff x="8601167" y="2088661"/>
            <a:chExt cx="832754" cy="906185"/>
          </a:xfrm>
        </p:grpSpPr>
        <p:pic>
          <p:nvPicPr>
            <p:cNvPr id="223" name="Picture 222"/>
            <p:cNvPicPr>
              <a:picLocks noChangeAspect="1"/>
            </p:cNvPicPr>
            <p:nvPr/>
          </p:nvPicPr>
          <p:blipFill>
            <a:blip r:embed="rId48"/>
            <a:stretch>
              <a:fillRect/>
            </a:stretch>
          </p:blipFill>
          <p:spPr>
            <a:xfrm>
              <a:off x="8601167" y="2088661"/>
              <a:ext cx="745906" cy="286011"/>
            </a:xfrm>
            <a:prstGeom prst="rect">
              <a:avLst/>
            </a:prstGeom>
          </p:spPr>
        </p:pic>
        <p:sp>
          <p:nvSpPr>
            <p:cNvPr id="224" name="Rectangle 223"/>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Certification</a:t>
              </a:r>
            </a:p>
            <a:p>
              <a:pPr algn="ctr" defTabSz="585383" fontAlgn="ctr">
                <a:defRPr/>
              </a:pPr>
              <a:endParaRPr lang="en-US" sz="980" kern="0" dirty="0">
                <a:solidFill>
                  <a:srgbClr val="505050"/>
                </a:solidFill>
              </a:endParaRPr>
            </a:p>
          </p:txBody>
        </p:sp>
      </p:grpSp>
      <p:grpSp>
        <p:nvGrpSpPr>
          <p:cNvPr id="225" name="Group 224"/>
          <p:cNvGrpSpPr/>
          <p:nvPr/>
        </p:nvGrpSpPr>
        <p:grpSpPr>
          <a:xfrm>
            <a:off x="10883873" y="1319518"/>
            <a:ext cx="816384" cy="888371"/>
            <a:chOff x="8601167" y="2088661"/>
            <a:chExt cx="832754" cy="906185"/>
          </a:xfrm>
        </p:grpSpPr>
        <p:pic>
          <p:nvPicPr>
            <p:cNvPr id="226" name="Picture 225"/>
            <p:cNvPicPr>
              <a:picLocks noChangeAspect="1"/>
            </p:cNvPicPr>
            <p:nvPr/>
          </p:nvPicPr>
          <p:blipFill>
            <a:blip r:embed="rId48"/>
            <a:stretch>
              <a:fillRect/>
            </a:stretch>
          </p:blipFill>
          <p:spPr>
            <a:xfrm>
              <a:off x="8601167" y="2088661"/>
              <a:ext cx="745906" cy="286011"/>
            </a:xfrm>
            <a:prstGeom prst="rect">
              <a:avLst/>
            </a:prstGeom>
          </p:spPr>
        </p:pic>
        <p:sp>
          <p:nvSpPr>
            <p:cNvPr id="227" name="Rectangle 226"/>
            <p:cNvSpPr/>
            <p:nvPr/>
          </p:nvSpPr>
          <p:spPr>
            <a:xfrm>
              <a:off x="8605745" y="2693119"/>
              <a:ext cx="828176" cy="301727"/>
            </a:xfrm>
            <a:prstGeom prst="rect">
              <a:avLst/>
            </a:prstGeom>
          </p:spPr>
          <p:txBody>
            <a:bodyPr wrap="none" lIns="0" tIns="0" rIns="0" bIns="0">
              <a:noAutofit/>
            </a:bodyPr>
            <a:lstStyle/>
            <a:p>
              <a:pPr algn="ctr" defTabSz="585383" fontAlgn="ctr">
                <a:defRPr/>
              </a:pPr>
              <a:r>
                <a:rPr lang="en-US" sz="980" kern="0" dirty="0">
                  <a:solidFill>
                    <a:srgbClr val="505050"/>
                  </a:solidFill>
                </a:rPr>
                <a:t>CSA STAR</a:t>
              </a:r>
            </a:p>
            <a:p>
              <a:pPr algn="ctr" defTabSz="585383" fontAlgn="ctr">
                <a:defRPr/>
              </a:pPr>
              <a:r>
                <a:rPr lang="en-US" sz="980" kern="0" dirty="0">
                  <a:solidFill>
                    <a:srgbClr val="505050"/>
                  </a:solidFill>
                </a:rPr>
                <a:t>Attestation</a:t>
              </a:r>
            </a:p>
            <a:p>
              <a:pPr algn="ctr" defTabSz="585383" fontAlgn="ctr">
                <a:defRPr/>
              </a:pPr>
              <a:endParaRPr lang="en-US" sz="980" kern="0" dirty="0">
                <a:solidFill>
                  <a:srgbClr val="505050"/>
                </a:solidFill>
              </a:endParaRPr>
            </a:p>
          </p:txBody>
        </p:sp>
      </p:grpSp>
      <p:grpSp>
        <p:nvGrpSpPr>
          <p:cNvPr id="228" name="Group 227"/>
          <p:cNvGrpSpPr/>
          <p:nvPr/>
        </p:nvGrpSpPr>
        <p:grpSpPr>
          <a:xfrm>
            <a:off x="4900110" y="1295525"/>
            <a:ext cx="595580" cy="860482"/>
            <a:chOff x="6079879" y="2004346"/>
            <a:chExt cx="607523" cy="877736"/>
          </a:xfrm>
        </p:grpSpPr>
        <p:pic>
          <p:nvPicPr>
            <p:cNvPr id="229" name="Picture 14" descr="http://www.theauditpeople.com/sites/default/files/pictures/iso-logo.png"/>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229"/>
            <p:cNvSpPr/>
            <p:nvPr/>
          </p:nvSpPr>
          <p:spPr>
            <a:xfrm>
              <a:off x="6117805" y="2731219"/>
              <a:ext cx="567308" cy="150863"/>
            </a:xfrm>
            <a:prstGeom prst="rect">
              <a:avLst/>
            </a:prstGeom>
          </p:spPr>
          <p:txBody>
            <a:bodyPr wrap="none" lIns="0" tIns="0" rIns="0" bIns="0">
              <a:noAutofit/>
            </a:bodyPr>
            <a:lstStyle/>
            <a:p>
              <a:pPr algn="ctr" defTabSz="585383" fontAlgn="ctr">
                <a:defRPr/>
              </a:pPr>
              <a:r>
                <a:rPr lang="en-US" sz="980" kern="0" dirty="0">
                  <a:solidFill>
                    <a:srgbClr val="505050"/>
                  </a:solidFill>
                </a:rPr>
                <a:t>ISO 9001</a:t>
              </a:r>
            </a:p>
          </p:txBody>
        </p:sp>
      </p:grpSp>
      <p:sp>
        <p:nvSpPr>
          <p:cNvPr id="215" name="Rectangle 214"/>
          <p:cNvSpPr/>
          <p:nvPr/>
        </p:nvSpPr>
        <p:spPr>
          <a:xfrm>
            <a:off x="1151535" y="674263"/>
            <a:ext cx="10472229" cy="301749"/>
          </a:xfrm>
          <a:prstGeom prst="rect">
            <a:avLst/>
          </a:prstGeom>
        </p:spPr>
        <p:txBody>
          <a:bodyPr wrap="square" lIns="0" tIns="0" rIns="0" bIns="0" anchor="t">
            <a:spAutoFit/>
          </a:bodyPr>
          <a:lstStyle/>
          <a:p>
            <a:pPr lvl="0" defTabSz="896386">
              <a:defRPr/>
            </a:pPr>
            <a:r>
              <a:rPr lang="en-US" sz="1961" kern="0" dirty="0">
                <a:latin typeface="+mj-lt"/>
              </a:rPr>
              <a:t>Azure has the deepest and most comprehensive compliance coverage in the industry</a:t>
            </a:r>
          </a:p>
        </p:txBody>
      </p:sp>
      <p:sp>
        <p:nvSpPr>
          <p:cNvPr id="216" name="Title 3"/>
          <p:cNvSpPr txBox="1">
            <a:spLocks/>
          </p:cNvSpPr>
          <p:nvPr/>
        </p:nvSpPr>
        <p:spPr>
          <a:xfrm>
            <a:off x="1035646" y="215244"/>
            <a:ext cx="10387202" cy="503961"/>
          </a:xfrm>
          <a:prstGeom prst="rect">
            <a:avLst/>
          </a:prstGeom>
        </p:spPr>
        <p:txBody>
          <a:bodyPr vert="horz" wrap="square" lIns="91440" tIns="45720" rIns="91440" bIns="4572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751" fontAlgn="base">
              <a:spcAft>
                <a:spcPct val="0"/>
              </a:spcAft>
              <a:defRPr/>
            </a:pP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THE </a:t>
            </a:r>
            <a:r>
              <a:rPr lang="en-US" sz="2400" b="1"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TRUSTED</a:t>
            </a:r>
            <a:r>
              <a:rPr lang="en-US" sz="2400" kern="0" spc="118" dirty="0">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 CLOUD</a:t>
            </a:r>
          </a:p>
        </p:txBody>
      </p:sp>
      <p:sp>
        <p:nvSpPr>
          <p:cNvPr id="2" name="TextBox 1"/>
          <p:cNvSpPr txBox="1"/>
          <p:nvPr/>
        </p:nvSpPr>
        <p:spPr>
          <a:xfrm>
            <a:off x="11119463" y="419839"/>
            <a:ext cx="907444" cy="683264"/>
          </a:xfrm>
          <a:prstGeom prst="rect">
            <a:avLst/>
          </a:prstGeom>
          <a:noFill/>
        </p:spPr>
        <p:txBody>
          <a:bodyPr wrap="square" lIns="182880" tIns="146304" rIns="182880" bIns="146304" rtlCol="0">
            <a:spAutoFit/>
          </a:bodyPr>
          <a:lstStyle/>
          <a:p>
            <a:pPr>
              <a:lnSpc>
                <a:spcPct val="90000"/>
              </a:lnSpc>
              <a:spcAft>
                <a:spcPts val="600"/>
              </a:spcAft>
            </a:pPr>
            <a:r>
              <a:rPr lang="en-US" sz="1400" kern="0" dirty="0">
                <a:latin typeface="+mj-lt"/>
              </a:rPr>
              <a:t>July 2017</a:t>
            </a:r>
          </a:p>
        </p:txBody>
      </p:sp>
    </p:spTree>
    <p:extLst>
      <p:ext uri="{BB962C8B-B14F-4D97-AF65-F5344CB8AC3E}">
        <p14:creationId xmlns:p14="http://schemas.microsoft.com/office/powerpoint/2010/main" val="17565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7651"/>
            <a:ext cx="11377967" cy="1231106"/>
          </a:xfrm>
        </p:spPr>
        <p:txBody>
          <a:bodyPr/>
          <a:lstStyle/>
          <a:p>
            <a:r>
              <a:rPr lang="en-US" dirty="0"/>
              <a:t>Sample microservices application dev-ops flow using containers</a:t>
            </a:r>
          </a:p>
        </p:txBody>
      </p:sp>
      <p:sp>
        <p:nvSpPr>
          <p:cNvPr id="3" name="Rectangle 2"/>
          <p:cNvSpPr>
            <a:spLocks noChangeArrowheads="1"/>
          </p:cNvSpPr>
          <p:nvPr/>
        </p:nvSpPr>
        <p:spPr bwMode="auto">
          <a:xfrm>
            <a:off x="493345" y="956250"/>
            <a:ext cx="28426944"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89642" tIns="44821" rIns="89642" bIns="44821" numCol="1" anchor="ctr" anchorCtr="0" compatLnSpc="1">
            <a:prstTxWarp prst="textNoShape">
              <a:avLst/>
            </a:prstTxWarp>
            <a:spAutoFit/>
          </a:bodyPr>
          <a:lstStyle/>
          <a:p>
            <a:endParaRPr lang="en-US" sz="1765"/>
          </a:p>
        </p:txBody>
      </p:sp>
      <p:sp>
        <p:nvSpPr>
          <p:cNvPr id="4" name="Rectangle 3"/>
          <p:cNvSpPr/>
          <p:nvPr/>
        </p:nvSpPr>
        <p:spPr bwMode="auto">
          <a:xfrm>
            <a:off x="452725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9361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859976" y="1934959"/>
            <a:ext cx="2016956" cy="418331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38118"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S1-Dev</a:t>
            </a:r>
          </a:p>
        </p:txBody>
      </p:sp>
      <p:sp>
        <p:nvSpPr>
          <p:cNvPr id="12" name="Rectangle 11"/>
          <p:cNvSpPr/>
          <p:nvPr/>
        </p:nvSpPr>
        <p:spPr bwMode="auto">
          <a:xfrm>
            <a:off x="7141829" y="2626109"/>
            <a:ext cx="1120531"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S1-QA</a:t>
            </a:r>
          </a:p>
        </p:txBody>
      </p:sp>
      <p:sp>
        <p:nvSpPr>
          <p:cNvPr id="13" name="Rectangle 12"/>
          <p:cNvSpPr/>
          <p:nvPr/>
        </p:nvSpPr>
        <p:spPr bwMode="auto">
          <a:xfrm>
            <a:off x="9308188" y="2626109"/>
            <a:ext cx="1223547" cy="4482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S1-Prod</a:t>
            </a:r>
          </a:p>
        </p:txBody>
      </p:sp>
      <p:sp>
        <p:nvSpPr>
          <p:cNvPr id="14" name="Rectangle 13"/>
          <p:cNvSpPr/>
          <p:nvPr/>
        </p:nvSpPr>
        <p:spPr bwMode="auto">
          <a:xfrm>
            <a:off x="4950049"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S2-Dev</a:t>
            </a:r>
          </a:p>
        </p:txBody>
      </p:sp>
      <p:sp>
        <p:nvSpPr>
          <p:cNvPr id="15" name="Rectangle 14"/>
          <p:cNvSpPr/>
          <p:nvPr/>
        </p:nvSpPr>
        <p:spPr bwMode="auto">
          <a:xfrm>
            <a:off x="7153760" y="3535163"/>
            <a:ext cx="1120531"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S2-QA</a:t>
            </a:r>
          </a:p>
        </p:txBody>
      </p:sp>
      <p:sp>
        <p:nvSpPr>
          <p:cNvPr id="16" name="Rectangle 15"/>
          <p:cNvSpPr/>
          <p:nvPr/>
        </p:nvSpPr>
        <p:spPr bwMode="auto">
          <a:xfrm>
            <a:off x="9320120" y="3535163"/>
            <a:ext cx="1211615" cy="448212"/>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1"/>
                </a:solidFill>
                <a:ea typeface="Segoe UI" pitchFamily="34" charset="0"/>
                <a:cs typeface="Segoe UI" pitchFamily="34" charset="0"/>
              </a:rPr>
              <a:t>S2-Prod</a:t>
            </a:r>
          </a:p>
        </p:txBody>
      </p:sp>
      <p:sp>
        <p:nvSpPr>
          <p:cNvPr id="17" name="Rectangle 16"/>
          <p:cNvSpPr/>
          <p:nvPr/>
        </p:nvSpPr>
        <p:spPr bwMode="auto">
          <a:xfrm>
            <a:off x="4950049"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S3-Dev</a:t>
            </a:r>
          </a:p>
        </p:txBody>
      </p:sp>
      <p:sp>
        <p:nvSpPr>
          <p:cNvPr id="18" name="Rectangle 17"/>
          <p:cNvSpPr/>
          <p:nvPr/>
        </p:nvSpPr>
        <p:spPr bwMode="auto">
          <a:xfrm>
            <a:off x="7153760" y="4444218"/>
            <a:ext cx="1120531"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S3-QA</a:t>
            </a:r>
          </a:p>
        </p:txBody>
      </p:sp>
      <p:sp>
        <p:nvSpPr>
          <p:cNvPr id="19" name="Rectangle 18"/>
          <p:cNvSpPr/>
          <p:nvPr/>
        </p:nvSpPr>
        <p:spPr bwMode="auto">
          <a:xfrm>
            <a:off x="9320120" y="4444218"/>
            <a:ext cx="1211615" cy="448212"/>
          </a:xfrm>
          <a:prstGeom prst="rect">
            <a:avLst/>
          </a:prstGeom>
          <a:solidFill>
            <a:schemeClr val="accent6">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S3-Prod</a:t>
            </a:r>
          </a:p>
        </p:txBody>
      </p:sp>
      <p:sp>
        <p:nvSpPr>
          <p:cNvPr id="10" name="TextBox 9"/>
          <p:cNvSpPr txBox="1"/>
          <p:nvPr/>
        </p:nvSpPr>
        <p:spPr>
          <a:xfrm>
            <a:off x="194537" y="2542454"/>
            <a:ext cx="1459539" cy="615522"/>
          </a:xfrm>
          <a:prstGeom prst="rect">
            <a:avLst/>
          </a:prstGeom>
          <a:solidFill>
            <a:schemeClr val="accent4"/>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/s1</a:t>
            </a:r>
          </a:p>
        </p:txBody>
      </p:sp>
      <p:sp>
        <p:nvSpPr>
          <p:cNvPr id="22" name="TextBox 21"/>
          <p:cNvSpPr txBox="1"/>
          <p:nvPr/>
        </p:nvSpPr>
        <p:spPr>
          <a:xfrm>
            <a:off x="194537" y="3451508"/>
            <a:ext cx="1459539" cy="615522"/>
          </a:xfrm>
          <a:prstGeom prst="rect">
            <a:avLst/>
          </a:prstGeom>
          <a:solidFill>
            <a:schemeClr val="accent2">
              <a:lumMod val="40000"/>
              <a:lumOff val="6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/s2</a:t>
            </a:r>
          </a:p>
        </p:txBody>
      </p:sp>
      <p:sp>
        <p:nvSpPr>
          <p:cNvPr id="23" name="TextBox 22"/>
          <p:cNvSpPr txBox="1"/>
          <p:nvPr/>
        </p:nvSpPr>
        <p:spPr>
          <a:xfrm>
            <a:off x="189867" y="4360563"/>
            <a:ext cx="1459539" cy="615522"/>
          </a:xfrm>
          <a:prstGeom prst="rect">
            <a:avLst/>
          </a:prstGeom>
          <a:solidFill>
            <a:schemeClr val="accent6">
              <a:lumMod val="90000"/>
            </a:schemeClr>
          </a:solidFill>
        </p:spPr>
        <p:txBody>
          <a:bodyPr wrap="none" lIns="179285" tIns="143428" rIns="179285" bIns="143428" rtlCol="0">
            <a:spAutoFit/>
          </a:bodyPr>
          <a:lstStyle/>
          <a:p>
            <a:pPr>
              <a:lnSpc>
                <a:spcPct val="90000"/>
              </a:lnSpc>
              <a:spcAft>
                <a:spcPts val="588"/>
              </a:spcAft>
            </a:pPr>
            <a:r>
              <a:rPr lang="en-US" sz="2353" dirty="0" err="1">
                <a:gradFill>
                  <a:gsLst>
                    <a:gs pos="2917">
                      <a:schemeClr val="tx1"/>
                    </a:gs>
                    <a:gs pos="30000">
                      <a:schemeClr val="tx1"/>
                    </a:gs>
                  </a:gsLst>
                  <a:lin ang="5400000" scaled="0"/>
                </a:gradFill>
              </a:rPr>
              <a:t>flakio</a:t>
            </a:r>
            <a:r>
              <a:rPr lang="en-US" sz="2353" dirty="0">
                <a:gradFill>
                  <a:gsLst>
                    <a:gs pos="2917">
                      <a:schemeClr val="tx1"/>
                    </a:gs>
                    <a:gs pos="30000">
                      <a:schemeClr val="tx1"/>
                    </a:gs>
                  </a:gsLst>
                  <a:lin ang="5400000" scaled="0"/>
                </a:gradFill>
              </a:rPr>
              <a:t>/s3</a:t>
            </a:r>
          </a:p>
        </p:txBody>
      </p:sp>
      <p:sp>
        <p:nvSpPr>
          <p:cNvPr id="21" name="Rectangle 20"/>
          <p:cNvSpPr/>
          <p:nvPr/>
        </p:nvSpPr>
        <p:spPr bwMode="auto">
          <a:xfrm rot="18847317">
            <a:off x="1920348" y="2598755"/>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8847317">
            <a:off x="1920348" y="3507807"/>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rot="18847317">
            <a:off x="1920348" y="4416513"/>
            <a:ext cx="497530" cy="50292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10-Point Star 23"/>
          <p:cNvSpPr/>
          <p:nvPr/>
        </p:nvSpPr>
        <p:spPr bwMode="auto">
          <a:xfrm>
            <a:off x="3043167" y="2637158"/>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10-Point Star 27"/>
          <p:cNvSpPr/>
          <p:nvPr/>
        </p:nvSpPr>
        <p:spPr bwMode="auto">
          <a:xfrm>
            <a:off x="2883812" y="2414085"/>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10-Point Star 28"/>
          <p:cNvSpPr/>
          <p:nvPr/>
        </p:nvSpPr>
        <p:spPr bwMode="auto">
          <a:xfrm>
            <a:off x="3043167" y="360431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10-Point Star 29"/>
          <p:cNvSpPr/>
          <p:nvPr/>
        </p:nvSpPr>
        <p:spPr bwMode="auto">
          <a:xfrm>
            <a:off x="2883812" y="338124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10-Point Star 30"/>
          <p:cNvSpPr/>
          <p:nvPr/>
        </p:nvSpPr>
        <p:spPr bwMode="auto">
          <a:xfrm>
            <a:off x="3043167" y="4512854"/>
            <a:ext cx="481869" cy="462716"/>
          </a:xfrm>
          <a:prstGeom prst="star10">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10-Point Star 31"/>
          <p:cNvSpPr/>
          <p:nvPr/>
        </p:nvSpPr>
        <p:spPr bwMode="auto">
          <a:xfrm>
            <a:off x="2883812" y="4289782"/>
            <a:ext cx="332464" cy="417298"/>
          </a:xfrm>
          <a:prstGeom prst="star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agnetic Disk 26"/>
          <p:cNvSpPr/>
          <p:nvPr/>
        </p:nvSpPr>
        <p:spPr bwMode="auto">
          <a:xfrm>
            <a:off x="3332024" y="1208894"/>
            <a:ext cx="1002221" cy="726065"/>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solidFill>
                  <a:schemeClr val="tx1"/>
                </a:solidFill>
                <a:ea typeface="Segoe UI" pitchFamily="34" charset="0"/>
                <a:cs typeface="Segoe UI" pitchFamily="34" charset="0"/>
              </a:rPr>
              <a:t>Docker registry</a:t>
            </a:r>
          </a:p>
        </p:txBody>
      </p:sp>
      <p:cxnSp>
        <p:nvCxnSpPr>
          <p:cNvPr id="34" name="Straight Arrow Connector 33"/>
          <p:cNvCxnSpPr/>
          <p:nvPr/>
        </p:nvCxnSpPr>
        <p:spPr>
          <a:xfrm flipV="1">
            <a:off x="3854938" y="1934959"/>
            <a:ext cx="0" cy="27721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85003"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85003"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85003"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630832" y="2840202"/>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630832" y="3727808"/>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630832" y="4698935"/>
            <a:ext cx="224106"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34245" y="1452403"/>
            <a:ext cx="549685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2368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90041"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1103" y="1452403"/>
            <a:ext cx="0" cy="48255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40672" y="5776643"/>
            <a:ext cx="1390124" cy="341632"/>
          </a:xfrm>
          <a:prstGeom prst="rect">
            <a:avLst/>
          </a:prstGeom>
          <a:noFill/>
        </p:spPr>
        <p:txBody>
          <a:bodyPr wrap="none" rtlCol="0">
            <a:spAutoFit/>
          </a:bodyPr>
          <a:lstStyle/>
          <a:p>
            <a:pPr>
              <a:lnSpc>
                <a:spcPct val="90000"/>
              </a:lnSpc>
            </a:pPr>
            <a:r>
              <a:rPr lang="en-US" dirty="0"/>
              <a:t>Dev Cluster</a:t>
            </a:r>
          </a:p>
        </p:txBody>
      </p:sp>
      <p:sp>
        <p:nvSpPr>
          <p:cNvPr id="44" name="TextBox 43"/>
          <p:cNvSpPr txBox="1"/>
          <p:nvPr/>
        </p:nvSpPr>
        <p:spPr>
          <a:xfrm>
            <a:off x="7018963" y="5776643"/>
            <a:ext cx="1300484" cy="341632"/>
          </a:xfrm>
          <a:prstGeom prst="rect">
            <a:avLst/>
          </a:prstGeom>
          <a:noFill/>
        </p:spPr>
        <p:txBody>
          <a:bodyPr wrap="none" rtlCol="0">
            <a:spAutoFit/>
          </a:bodyPr>
          <a:lstStyle/>
          <a:p>
            <a:pPr>
              <a:lnSpc>
                <a:spcPct val="90000"/>
              </a:lnSpc>
            </a:pPr>
            <a:r>
              <a:rPr lang="en-US" dirty="0"/>
              <a:t>QA Cluster</a:t>
            </a:r>
          </a:p>
        </p:txBody>
      </p:sp>
      <p:sp>
        <p:nvSpPr>
          <p:cNvPr id="45" name="TextBox 44"/>
          <p:cNvSpPr txBox="1"/>
          <p:nvPr/>
        </p:nvSpPr>
        <p:spPr>
          <a:xfrm>
            <a:off x="9173029" y="5776643"/>
            <a:ext cx="1474900" cy="341632"/>
          </a:xfrm>
          <a:prstGeom prst="rect">
            <a:avLst/>
          </a:prstGeom>
          <a:noFill/>
        </p:spPr>
        <p:txBody>
          <a:bodyPr wrap="square" rtlCol="0">
            <a:spAutoFit/>
          </a:bodyPr>
          <a:lstStyle/>
          <a:p>
            <a:pPr>
              <a:lnSpc>
                <a:spcPct val="90000"/>
              </a:lnSpc>
            </a:pPr>
            <a:r>
              <a:rPr lang="en-US"/>
              <a:t>Prod </a:t>
            </a:r>
            <a:r>
              <a:rPr lang="en-US" dirty="0"/>
              <a:t>Cluster</a:t>
            </a:r>
          </a:p>
        </p:txBody>
      </p:sp>
      <p:sp>
        <p:nvSpPr>
          <p:cNvPr id="11" name="Rectangle 10"/>
          <p:cNvSpPr/>
          <p:nvPr/>
        </p:nvSpPr>
        <p:spPr>
          <a:xfrm>
            <a:off x="4044364" y="4020702"/>
            <a:ext cx="7315459" cy="16059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dirty="0">
                <a:solidFill>
                  <a:schemeClr val="bg1"/>
                </a:solidFill>
              </a:rPr>
              <a:t>Key points:</a:t>
            </a:r>
          </a:p>
          <a:p>
            <a:pPr marL="285750" indent="-285750">
              <a:lnSpc>
                <a:spcPct val="90000"/>
              </a:lnSpc>
              <a:buFont typeface="Arial" charset="0"/>
              <a:buChar char="•"/>
            </a:pPr>
            <a:r>
              <a:rPr lang="en-US" dirty="0">
                <a:solidFill>
                  <a:schemeClr val="bg1"/>
                </a:solidFill>
              </a:rPr>
              <a:t>Each service has its own repo</a:t>
            </a:r>
          </a:p>
          <a:p>
            <a:pPr marL="285750" indent="-285750">
              <a:lnSpc>
                <a:spcPct val="90000"/>
              </a:lnSpc>
              <a:buFont typeface="Arial" charset="0"/>
              <a:buChar char="•"/>
            </a:pPr>
            <a:r>
              <a:rPr lang="en-US" dirty="0">
                <a:solidFill>
                  <a:schemeClr val="bg1"/>
                </a:solidFill>
              </a:rPr>
              <a:t>Each service has its own CI/CD pipeline</a:t>
            </a:r>
          </a:p>
          <a:p>
            <a:pPr marL="285750" indent="-285750">
              <a:lnSpc>
                <a:spcPct val="90000"/>
              </a:lnSpc>
              <a:buFont typeface="Arial" charset="0"/>
              <a:buChar char="•"/>
            </a:pPr>
            <a:r>
              <a:rPr lang="en-US" dirty="0">
                <a:solidFill>
                  <a:schemeClr val="bg1"/>
                </a:solidFill>
              </a:rPr>
              <a:t>Staged environments can be used but don’t have to (Testing in production)</a:t>
            </a:r>
          </a:p>
        </p:txBody>
      </p:sp>
    </p:spTree>
    <p:extLst>
      <p:ext uri="{BB962C8B-B14F-4D97-AF65-F5344CB8AC3E}">
        <p14:creationId xmlns:p14="http://schemas.microsoft.com/office/powerpoint/2010/main" val="313080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274277" y="4400127"/>
            <a:ext cx="1829114" cy="2411383"/>
          </a:xfrm>
          <a:prstGeom prst="rect">
            <a:avLst/>
          </a:prstGeom>
        </p:spPr>
      </p:pic>
      <p:sp>
        <p:nvSpPr>
          <p:cNvPr id="20" name="Freeform 19"/>
          <p:cNvSpPr>
            <a:spLocks noChangeAspect="1" noEditPoints="1"/>
          </p:cNvSpPr>
          <p:nvPr/>
        </p:nvSpPr>
        <p:spPr bwMode="auto">
          <a:xfrm>
            <a:off x="1186850" y="2534503"/>
            <a:ext cx="2169481" cy="1795739"/>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a:defRPr/>
            </a:pPr>
            <a:endParaRPr lang="en-US" sz="1765" kern="0">
              <a:solidFill>
                <a:srgbClr val="505050"/>
              </a:solidFill>
            </a:endParaRPr>
          </a:p>
        </p:txBody>
      </p:sp>
      <p:sp>
        <p:nvSpPr>
          <p:cNvPr id="2" name="Title 1"/>
          <p:cNvSpPr>
            <a:spLocks noGrp="1"/>
          </p:cNvSpPr>
          <p:nvPr>
            <p:ph type="title"/>
          </p:nvPr>
        </p:nvSpPr>
        <p:spPr>
          <a:xfrm>
            <a:off x="268928" y="307005"/>
            <a:ext cx="11820357" cy="880935"/>
          </a:xfrm>
        </p:spPr>
        <p:txBody>
          <a:bodyPr/>
          <a:lstStyle/>
          <a:p>
            <a:r>
              <a:rPr lang="en-US" spc="0" dirty="0">
                <a:solidFill>
                  <a:schemeClr val="tx1"/>
                </a:solidFill>
              </a:rPr>
              <a:t>Dev/Ops</a:t>
            </a:r>
            <a:r>
              <a:rPr lang="en-US" spc="0">
                <a:solidFill>
                  <a:schemeClr val="tx1"/>
                </a:solidFill>
              </a:rPr>
              <a:t> Process with Containers</a:t>
            </a:r>
            <a:endParaRPr lang="en-US" spc="0" dirty="0">
              <a:solidFill>
                <a:schemeClr val="tx1"/>
              </a:solidFill>
            </a:endParaRPr>
          </a:p>
        </p:txBody>
      </p:sp>
      <p:sp>
        <p:nvSpPr>
          <p:cNvPr id="5" name="Freeform 5"/>
          <p:cNvSpPr>
            <a:spLocks/>
          </p:cNvSpPr>
          <p:nvPr/>
        </p:nvSpPr>
        <p:spPr bwMode="auto">
          <a:xfrm>
            <a:off x="2817552" y="4200303"/>
            <a:ext cx="267524" cy="129939"/>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9" name="Freeform 6"/>
          <p:cNvSpPr>
            <a:spLocks/>
          </p:cNvSpPr>
          <p:nvPr/>
        </p:nvSpPr>
        <p:spPr bwMode="auto">
          <a:xfrm>
            <a:off x="2324546" y="4202214"/>
            <a:ext cx="569442" cy="72613"/>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0" name="Oval 7"/>
          <p:cNvSpPr>
            <a:spLocks noChangeArrowheads="1"/>
          </p:cNvSpPr>
          <p:nvPr/>
        </p:nvSpPr>
        <p:spPr bwMode="auto">
          <a:xfrm>
            <a:off x="1363374" y="3993928"/>
            <a:ext cx="594284" cy="126118"/>
          </a:xfrm>
          <a:prstGeom prst="ellipse">
            <a:avLst/>
          </a:pr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1" name="Freeform 8"/>
          <p:cNvSpPr>
            <a:spLocks/>
          </p:cNvSpPr>
          <p:nvPr/>
        </p:nvSpPr>
        <p:spPr bwMode="auto">
          <a:xfrm>
            <a:off x="929603" y="3059508"/>
            <a:ext cx="1436983" cy="99747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2" name="Rectangle 9"/>
          <p:cNvSpPr>
            <a:spLocks noChangeArrowheads="1"/>
          </p:cNvSpPr>
          <p:nvPr/>
        </p:nvSpPr>
        <p:spPr bwMode="auto">
          <a:xfrm>
            <a:off x="975464" y="3105369"/>
            <a:ext cx="1347171" cy="76244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3" name="Rectangle 10"/>
          <p:cNvSpPr>
            <a:spLocks noChangeArrowheads="1"/>
          </p:cNvSpPr>
          <p:nvPr/>
        </p:nvSpPr>
        <p:spPr bwMode="auto">
          <a:xfrm>
            <a:off x="769089" y="4261451"/>
            <a:ext cx="1780941" cy="66881"/>
          </a:xfrm>
          <a:prstGeom prst="rect">
            <a:avLst/>
          </a:prstGeom>
          <a:solidFill>
            <a:schemeClr val="tx1"/>
          </a:solidFill>
          <a:ln w="19050">
            <a:solidFill>
              <a:schemeClr val="tx1">
                <a:lumMod val="50000"/>
              </a:schemeClr>
            </a:solidFill>
            <a:miter lim="800000"/>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 name="Freeform 11"/>
          <p:cNvSpPr>
            <a:spLocks/>
          </p:cNvSpPr>
          <p:nvPr/>
        </p:nvSpPr>
        <p:spPr bwMode="auto">
          <a:xfrm>
            <a:off x="769089" y="4181194"/>
            <a:ext cx="1780941" cy="80257"/>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826" name="TextBox 825"/>
          <p:cNvSpPr txBox="1"/>
          <p:nvPr/>
        </p:nvSpPr>
        <p:spPr>
          <a:xfrm>
            <a:off x="752382" y="4332142"/>
            <a:ext cx="2790166"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b="1" dirty="0">
                <a:solidFill>
                  <a:srgbClr val="FFFFFF"/>
                </a:solidFill>
              </a:rPr>
              <a:t>Developers</a:t>
            </a:r>
            <a:r>
              <a:rPr lang="en-US" sz="1568" dirty="0">
                <a:solidFill>
                  <a:srgbClr val="FFFFFF"/>
                </a:solidFill>
              </a:rPr>
              <a:t> </a:t>
            </a:r>
            <a:r>
              <a:rPr lang="en-US" sz="1568" dirty="0">
                <a:gradFill>
                  <a:gsLst>
                    <a:gs pos="2917">
                      <a:srgbClr val="FFFFFF"/>
                    </a:gs>
                    <a:gs pos="30000">
                      <a:srgbClr val="FFFFFF"/>
                    </a:gs>
                  </a:gsLst>
                  <a:lin ang="5400000" scaled="0"/>
                </a:gradFill>
              </a:rPr>
              <a:t>build and test apps in containers, using development environment</a:t>
            </a:r>
            <a:br>
              <a:rPr lang="en-US" sz="1568" dirty="0">
                <a:gradFill>
                  <a:gsLst>
                    <a:gs pos="2917">
                      <a:srgbClr val="FFFFFF"/>
                    </a:gs>
                    <a:gs pos="30000">
                      <a:srgbClr val="FFFFFF"/>
                    </a:gs>
                  </a:gsLst>
                  <a:lin ang="5400000" scaled="0"/>
                </a:gradFill>
              </a:rPr>
            </a:br>
            <a:r>
              <a:rPr lang="en-US" sz="1568" dirty="0">
                <a:gradFill>
                  <a:gsLst>
                    <a:gs pos="2917">
                      <a:srgbClr val="FFFFFF"/>
                    </a:gs>
                    <a:gs pos="30000">
                      <a:srgbClr val="FFFFFF"/>
                    </a:gs>
                  </a:gsLst>
                  <a:lin ang="5400000" scaled="0"/>
                </a:gradFill>
              </a:rPr>
              <a:t>i.e. Visual Studio</a:t>
            </a:r>
          </a:p>
        </p:txBody>
      </p:sp>
      <p:sp>
        <p:nvSpPr>
          <p:cNvPr id="565" name="Rectangle 564"/>
          <p:cNvSpPr/>
          <p:nvPr/>
        </p:nvSpPr>
        <p:spPr>
          <a:xfrm>
            <a:off x="8757233" y="4729258"/>
            <a:ext cx="2419850" cy="959489"/>
          </a:xfrm>
          <a:prstGeom prst="rect">
            <a:avLst/>
          </a:prstGeom>
        </p:spPr>
        <p:txBody>
          <a:bodyPr wrap="square">
            <a:spAutoFit/>
          </a:bodyPr>
          <a:lstStyle/>
          <a:p>
            <a:pPr algn="ctr">
              <a:lnSpc>
                <a:spcPct val="90000"/>
              </a:lnSpc>
              <a:spcAft>
                <a:spcPts val="588"/>
              </a:spcAft>
            </a:pPr>
            <a:r>
              <a:rPr lang="en-US" sz="1568" b="1" dirty="0">
                <a:solidFill>
                  <a:srgbClr val="FFFFFF"/>
                </a:solidFill>
              </a:rPr>
              <a:t>Operations</a:t>
            </a:r>
            <a:r>
              <a:rPr lang="en-US" sz="1568" dirty="0">
                <a:solidFill>
                  <a:srgbClr val="FFFFFF"/>
                </a:solidFill>
              </a:rPr>
              <a:t> automates deployment and monitors deployed apps from central repository</a:t>
            </a:r>
          </a:p>
        </p:txBody>
      </p:sp>
      <p:grpSp>
        <p:nvGrpSpPr>
          <p:cNvPr id="27" name="Group 26"/>
          <p:cNvGrpSpPr/>
          <p:nvPr/>
        </p:nvGrpSpPr>
        <p:grpSpPr>
          <a:xfrm>
            <a:off x="3542548" y="4864362"/>
            <a:ext cx="1283517" cy="472337"/>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1</a:t>
              </a:r>
            </a:p>
          </p:txBody>
        </p:sp>
      </p:grpSp>
      <p:grpSp>
        <p:nvGrpSpPr>
          <p:cNvPr id="29" name="Group 28"/>
          <p:cNvGrpSpPr/>
          <p:nvPr/>
        </p:nvGrpSpPr>
        <p:grpSpPr>
          <a:xfrm>
            <a:off x="7143855" y="4814931"/>
            <a:ext cx="1545045" cy="561346"/>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31" name="Group 30"/>
          <p:cNvGrpSpPr/>
          <p:nvPr/>
        </p:nvGrpSpPr>
        <p:grpSpPr>
          <a:xfrm>
            <a:off x="7368289" y="2594900"/>
            <a:ext cx="1137222" cy="281485"/>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2</a:t>
              </a:r>
            </a:p>
          </p:txBody>
        </p:sp>
      </p:grpSp>
      <p:grpSp>
        <p:nvGrpSpPr>
          <p:cNvPr id="492" name="Group 491"/>
          <p:cNvGrpSpPr/>
          <p:nvPr/>
        </p:nvGrpSpPr>
        <p:grpSpPr>
          <a:xfrm>
            <a:off x="3547776" y="3442446"/>
            <a:ext cx="4845689" cy="216806"/>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1408" tIns="45704" rIns="91408" bIns="45704" anchor="ctr"/>
            <a:lstStyle/>
            <a:p>
              <a:pPr algn="ctr"/>
              <a:r>
                <a:rPr lang="en-US" sz="1371" b="1" dirty="0">
                  <a:gradFill>
                    <a:gsLst>
                      <a:gs pos="66972">
                        <a:srgbClr val="000000"/>
                      </a:gs>
                      <a:gs pos="43000">
                        <a:srgbClr val="000000"/>
                      </a:gs>
                    </a:gsLst>
                    <a:lin ang="5400000" scaled="0"/>
                  </a:gradFill>
                </a:rPr>
                <a:t>3</a:t>
              </a:r>
            </a:p>
          </p:txBody>
        </p:sp>
      </p:grpSp>
      <p:sp>
        <p:nvSpPr>
          <p:cNvPr id="496" name="Rectangle 495"/>
          <p:cNvSpPr/>
          <p:nvPr/>
        </p:nvSpPr>
        <p:spPr>
          <a:xfrm>
            <a:off x="4170708" y="3695180"/>
            <a:ext cx="3940933" cy="525004"/>
          </a:xfrm>
          <a:prstGeom prst="rect">
            <a:avLst/>
          </a:prstGeom>
        </p:spPr>
        <p:txBody>
          <a:bodyPr wrap="square">
            <a:spAutoFit/>
          </a:bodyPr>
          <a:lstStyle/>
          <a:p>
            <a:pPr>
              <a:lnSpc>
                <a:spcPct val="90000"/>
              </a:lnSpc>
              <a:spcAft>
                <a:spcPts val="588"/>
              </a:spcAft>
            </a:pPr>
            <a:r>
              <a:rPr lang="en-US" sz="1568" b="1" dirty="0">
                <a:solidFill>
                  <a:srgbClr val="FFFFFF"/>
                </a:solidFill>
              </a:rPr>
              <a:t>Operations</a:t>
            </a:r>
            <a:r>
              <a:rPr lang="en-US" sz="1568" dirty="0">
                <a:solidFill>
                  <a:srgbClr val="FFFFFF"/>
                </a:solidFill>
              </a:rPr>
              <a:t> collaborates with </a:t>
            </a:r>
            <a:r>
              <a:rPr lang="en-US" sz="1568" b="1" dirty="0">
                <a:solidFill>
                  <a:srgbClr val="FFFFFF"/>
                </a:solidFill>
              </a:rPr>
              <a:t>developers</a:t>
            </a:r>
            <a:r>
              <a:rPr lang="en-US" sz="1568" dirty="0">
                <a:solidFill>
                  <a:srgbClr val="FFFFFF"/>
                </a:solidFill>
              </a:rPr>
              <a:t> to provide app metrics and insights</a:t>
            </a:r>
          </a:p>
        </p:txBody>
      </p:sp>
      <p:grpSp>
        <p:nvGrpSpPr>
          <p:cNvPr id="497" name="Group 496"/>
          <p:cNvGrpSpPr/>
          <p:nvPr/>
        </p:nvGrpSpPr>
        <p:grpSpPr>
          <a:xfrm rot="17911915">
            <a:off x="596632" y="2813833"/>
            <a:ext cx="802671" cy="601509"/>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1250">
                      <a:srgbClr val="000000"/>
                    </a:gs>
                    <a:gs pos="10417">
                      <a:srgbClr val="000000"/>
                    </a:gs>
                  </a:gsLst>
                  <a:lin ang="5400000" scaled="0"/>
                </a:gradFill>
              </a:endParaRPr>
            </a:p>
          </p:txBody>
        </p:sp>
      </p:grpSp>
      <p:sp>
        <p:nvSpPr>
          <p:cNvPr id="500" name="Rectangle 499"/>
          <p:cNvSpPr/>
          <p:nvPr/>
        </p:nvSpPr>
        <p:spPr>
          <a:xfrm>
            <a:off x="499781" y="2020303"/>
            <a:ext cx="2924568" cy="743858"/>
          </a:xfrm>
          <a:prstGeom prst="rect">
            <a:avLst/>
          </a:prstGeom>
        </p:spPr>
        <p:txBody>
          <a:bodyPr wrap="square">
            <a:spAutoFit/>
          </a:bodyPr>
          <a:lstStyle/>
          <a:p>
            <a:pPr>
              <a:lnSpc>
                <a:spcPct val="90000"/>
              </a:lnSpc>
              <a:spcAft>
                <a:spcPts val="588"/>
              </a:spcAft>
            </a:pPr>
            <a:r>
              <a:rPr lang="en-US" sz="1568" b="1" dirty="0">
                <a:solidFill>
                  <a:srgbClr val="FFFFFF"/>
                </a:solidFill>
              </a:rPr>
              <a:t>Developers </a:t>
            </a:r>
            <a:r>
              <a:rPr lang="en-US" sz="1568" dirty="0">
                <a:solidFill>
                  <a:srgbClr val="FFFFFF"/>
                </a:solidFill>
              </a:rPr>
              <a:t>update, iterate, and deploy updated containers</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799" y="1413541"/>
            <a:ext cx="3743362" cy="1993567"/>
          </a:xfrm>
          <a:prstGeom prst="rect">
            <a:avLst/>
          </a:prstGeom>
        </p:spPr>
      </p:pic>
      <p:pic>
        <p:nvPicPr>
          <p:cNvPr id="73" name="Picture 72"/>
          <p:cNvPicPr>
            <a:picLocks noChangeAspect="1"/>
          </p:cNvPicPr>
          <p:nvPr/>
        </p:nvPicPr>
        <p:blipFill>
          <a:blip r:embed="rId5"/>
          <a:stretch>
            <a:fillRect/>
          </a:stretch>
        </p:blipFill>
        <p:spPr>
          <a:xfrm>
            <a:off x="1010915" y="3110676"/>
            <a:ext cx="643185" cy="367534"/>
          </a:xfrm>
          <a:prstGeom prst="rect">
            <a:avLst/>
          </a:prstGeom>
        </p:spPr>
      </p:pic>
      <p:pic>
        <p:nvPicPr>
          <p:cNvPr id="77" name="Picture 76"/>
          <p:cNvPicPr>
            <a:picLocks noChangeAspect="1"/>
          </p:cNvPicPr>
          <p:nvPr/>
        </p:nvPicPr>
        <p:blipFill>
          <a:blip r:embed="rId5"/>
          <a:stretch>
            <a:fillRect/>
          </a:stretch>
        </p:blipFill>
        <p:spPr>
          <a:xfrm>
            <a:off x="4914418" y="2472148"/>
            <a:ext cx="643185" cy="367534"/>
          </a:xfrm>
          <a:prstGeom prst="rect">
            <a:avLst/>
          </a:prstGeom>
        </p:spPr>
      </p:pic>
      <p:pic>
        <p:nvPicPr>
          <p:cNvPr id="76" name="Picture 75"/>
          <p:cNvPicPr>
            <a:picLocks noChangeAspect="1"/>
          </p:cNvPicPr>
          <p:nvPr/>
        </p:nvPicPr>
        <p:blipFill>
          <a:blip r:embed="rId5"/>
          <a:stretch>
            <a:fillRect/>
          </a:stretch>
        </p:blipFill>
        <p:spPr>
          <a:xfrm>
            <a:off x="5720329" y="2465471"/>
            <a:ext cx="643185" cy="367534"/>
          </a:xfrm>
          <a:prstGeom prst="rect">
            <a:avLst/>
          </a:prstGeom>
        </p:spPr>
      </p:pic>
      <p:pic>
        <p:nvPicPr>
          <p:cNvPr id="75" name="Picture 74"/>
          <p:cNvPicPr>
            <a:picLocks noChangeAspect="1"/>
          </p:cNvPicPr>
          <p:nvPr/>
        </p:nvPicPr>
        <p:blipFill>
          <a:blip r:embed="rId5"/>
          <a:stretch>
            <a:fillRect/>
          </a:stretch>
        </p:blipFill>
        <p:spPr>
          <a:xfrm>
            <a:off x="6491885" y="2469768"/>
            <a:ext cx="643185" cy="367534"/>
          </a:xfrm>
          <a:prstGeom prst="rect">
            <a:avLst/>
          </a:prstGeom>
        </p:spPr>
      </p:pic>
      <p:pic>
        <p:nvPicPr>
          <p:cNvPr id="15" name="Picture 14"/>
          <p:cNvPicPr>
            <a:picLocks noChangeAspect="1"/>
          </p:cNvPicPr>
          <p:nvPr/>
        </p:nvPicPr>
        <p:blipFill>
          <a:blip r:embed="rId6"/>
          <a:stretch>
            <a:fillRect/>
          </a:stretch>
        </p:blipFill>
        <p:spPr>
          <a:xfrm>
            <a:off x="1010915" y="3110676"/>
            <a:ext cx="643185" cy="367534"/>
          </a:xfrm>
          <a:prstGeom prst="rect">
            <a:avLst/>
          </a:prstGeom>
        </p:spPr>
      </p:pic>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3537" y="2966124"/>
            <a:ext cx="1687241" cy="1458111"/>
          </a:xfrm>
          <a:prstGeom prst="rect">
            <a:avLst/>
          </a:prstGeom>
        </p:spPr>
      </p:pic>
      <p:pic>
        <p:nvPicPr>
          <p:cNvPr id="14" name="Picture 13"/>
          <p:cNvPicPr>
            <a:picLocks noChangeAspect="1"/>
          </p:cNvPicPr>
          <p:nvPr/>
        </p:nvPicPr>
        <p:blipFill>
          <a:blip r:embed="rId8"/>
          <a:stretch>
            <a:fillRect/>
          </a:stretch>
        </p:blipFill>
        <p:spPr>
          <a:xfrm>
            <a:off x="1646980" y="3465712"/>
            <a:ext cx="643185" cy="367534"/>
          </a:xfrm>
          <a:prstGeom prst="rect">
            <a:avLst/>
          </a:prstGeom>
        </p:spPr>
      </p:pic>
      <p:pic>
        <p:nvPicPr>
          <p:cNvPr id="80" name="Picture 79"/>
          <p:cNvPicPr>
            <a:picLocks noChangeAspect="1"/>
          </p:cNvPicPr>
          <p:nvPr/>
        </p:nvPicPr>
        <p:blipFill>
          <a:blip r:embed="rId8"/>
          <a:stretch>
            <a:fillRect/>
          </a:stretch>
        </p:blipFill>
        <p:spPr>
          <a:xfrm>
            <a:off x="6500670" y="2909909"/>
            <a:ext cx="643185" cy="367534"/>
          </a:xfrm>
          <a:prstGeom prst="rect">
            <a:avLst/>
          </a:prstGeom>
        </p:spPr>
      </p:pic>
      <p:pic>
        <p:nvPicPr>
          <p:cNvPr id="81" name="Picture 80"/>
          <p:cNvPicPr>
            <a:picLocks noChangeAspect="1"/>
          </p:cNvPicPr>
          <p:nvPr/>
        </p:nvPicPr>
        <p:blipFill>
          <a:blip r:embed="rId8"/>
          <a:stretch>
            <a:fillRect/>
          </a:stretch>
        </p:blipFill>
        <p:spPr>
          <a:xfrm>
            <a:off x="5713904" y="2911888"/>
            <a:ext cx="643185" cy="367534"/>
          </a:xfrm>
          <a:prstGeom prst="rect">
            <a:avLst/>
          </a:prstGeom>
        </p:spPr>
      </p:pic>
      <p:pic>
        <p:nvPicPr>
          <p:cNvPr id="82" name="Picture 81"/>
          <p:cNvPicPr>
            <a:picLocks noChangeAspect="1"/>
          </p:cNvPicPr>
          <p:nvPr/>
        </p:nvPicPr>
        <p:blipFill>
          <a:blip r:embed="rId8"/>
          <a:stretch>
            <a:fillRect/>
          </a:stretch>
        </p:blipFill>
        <p:spPr>
          <a:xfrm>
            <a:off x="4910350" y="2923596"/>
            <a:ext cx="643185" cy="367534"/>
          </a:xfrm>
          <a:prstGeom prst="rect">
            <a:avLst/>
          </a:prstGeom>
        </p:spPr>
      </p:pic>
      <p:pic>
        <p:nvPicPr>
          <p:cNvPr id="72" name="Picture 71"/>
          <p:cNvPicPr>
            <a:picLocks noChangeAspect="1"/>
          </p:cNvPicPr>
          <p:nvPr/>
        </p:nvPicPr>
        <p:blipFill>
          <a:blip r:embed="rId6"/>
          <a:stretch>
            <a:fillRect/>
          </a:stretch>
        </p:blipFill>
        <p:spPr>
          <a:xfrm>
            <a:off x="4914418" y="2472148"/>
            <a:ext cx="643185" cy="367534"/>
          </a:xfrm>
          <a:prstGeom prst="rect">
            <a:avLst/>
          </a:prstGeom>
        </p:spPr>
      </p:pic>
      <p:pic>
        <p:nvPicPr>
          <p:cNvPr id="71" name="Picture 70"/>
          <p:cNvPicPr>
            <a:picLocks noChangeAspect="1"/>
          </p:cNvPicPr>
          <p:nvPr/>
        </p:nvPicPr>
        <p:blipFill>
          <a:blip r:embed="rId6"/>
          <a:stretch>
            <a:fillRect/>
          </a:stretch>
        </p:blipFill>
        <p:spPr>
          <a:xfrm>
            <a:off x="5720329" y="2465471"/>
            <a:ext cx="643185" cy="367534"/>
          </a:xfrm>
          <a:prstGeom prst="rect">
            <a:avLst/>
          </a:prstGeom>
        </p:spPr>
      </p:pic>
      <p:pic>
        <p:nvPicPr>
          <p:cNvPr id="70" name="Picture 69"/>
          <p:cNvPicPr>
            <a:picLocks noChangeAspect="1"/>
          </p:cNvPicPr>
          <p:nvPr/>
        </p:nvPicPr>
        <p:blipFill>
          <a:blip r:embed="rId6"/>
          <a:stretch>
            <a:fillRect/>
          </a:stretch>
        </p:blipFill>
        <p:spPr>
          <a:xfrm>
            <a:off x="6491885" y="2469768"/>
            <a:ext cx="643185" cy="367534"/>
          </a:xfrm>
          <a:prstGeom prst="rect">
            <a:avLst/>
          </a:prstGeom>
        </p:spPr>
      </p:pic>
      <p:grpSp>
        <p:nvGrpSpPr>
          <p:cNvPr id="121" name="Group 120"/>
          <p:cNvGrpSpPr/>
          <p:nvPr/>
        </p:nvGrpSpPr>
        <p:grpSpPr bwMode="black">
          <a:xfrm>
            <a:off x="5089998" y="2520276"/>
            <a:ext cx="277399" cy="283717"/>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103" name="Group 102"/>
          <p:cNvGrpSpPr/>
          <p:nvPr/>
        </p:nvGrpSpPr>
        <p:grpSpPr bwMode="black">
          <a:xfrm>
            <a:off x="5918054" y="2494851"/>
            <a:ext cx="277399" cy="283717"/>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grpSp>
        <p:nvGrpSpPr>
          <p:cNvPr id="85" name="Group 84"/>
          <p:cNvGrpSpPr/>
          <p:nvPr/>
        </p:nvGrpSpPr>
        <p:grpSpPr bwMode="black">
          <a:xfrm>
            <a:off x="6681222" y="2505854"/>
            <a:ext cx="277399" cy="283717"/>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a:solidFill>
                  <a:srgbClr val="FFFFFF"/>
                </a:solidFill>
              </a:endParaRPr>
            </a:p>
          </p:txBody>
        </p:sp>
      </p:grpSp>
      <p:pic>
        <p:nvPicPr>
          <p:cNvPr id="7" name="Picture 6"/>
          <p:cNvPicPr>
            <a:picLocks noChangeAspect="1"/>
          </p:cNvPicPr>
          <p:nvPr/>
        </p:nvPicPr>
        <p:blipFill>
          <a:blip r:embed="rId5"/>
          <a:stretch>
            <a:fillRect/>
          </a:stretch>
        </p:blipFill>
        <p:spPr>
          <a:xfrm>
            <a:off x="4914418" y="2472148"/>
            <a:ext cx="643185" cy="367534"/>
          </a:xfrm>
          <a:prstGeom prst="rect">
            <a:avLst/>
          </a:prstGeom>
        </p:spPr>
      </p:pic>
      <p:pic>
        <p:nvPicPr>
          <p:cNvPr id="83" name="Picture 82"/>
          <p:cNvPicPr>
            <a:picLocks noChangeAspect="1"/>
          </p:cNvPicPr>
          <p:nvPr/>
        </p:nvPicPr>
        <p:blipFill>
          <a:blip r:embed="rId5"/>
          <a:stretch>
            <a:fillRect/>
          </a:stretch>
        </p:blipFill>
        <p:spPr>
          <a:xfrm>
            <a:off x="5720329" y="2465471"/>
            <a:ext cx="643185" cy="367534"/>
          </a:xfrm>
          <a:prstGeom prst="rect">
            <a:avLst/>
          </a:prstGeom>
        </p:spPr>
      </p:pic>
      <p:pic>
        <p:nvPicPr>
          <p:cNvPr id="84" name="Picture 83"/>
          <p:cNvPicPr>
            <a:picLocks noChangeAspect="1"/>
          </p:cNvPicPr>
          <p:nvPr/>
        </p:nvPicPr>
        <p:blipFill>
          <a:blip r:embed="rId5"/>
          <a:stretch>
            <a:fillRect/>
          </a:stretch>
        </p:blipFill>
        <p:spPr>
          <a:xfrm>
            <a:off x="6491885" y="2469768"/>
            <a:ext cx="643185" cy="367534"/>
          </a:xfrm>
          <a:prstGeom prst="rect">
            <a:avLst/>
          </a:prstGeom>
        </p:spPr>
      </p:pic>
      <p:sp>
        <p:nvSpPr>
          <p:cNvPr id="471" name="Rounded Rectangle 470"/>
          <p:cNvSpPr/>
          <p:nvPr/>
        </p:nvSpPr>
        <p:spPr bwMode="auto">
          <a:xfrm>
            <a:off x="4826065" y="4923041"/>
            <a:ext cx="1149488" cy="1841998"/>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0" rIns="179285" bIns="89642" numCol="1" spcCol="0" rtlCol="0" fromWordArt="0" anchor="t" anchorCtr="0" forceAA="0" compatLnSpc="1">
            <a:prstTxWarp prst="textNoShape">
              <a:avLst/>
            </a:prstTxWarp>
            <a:noAutofit/>
          </a:bodyPr>
          <a:lstStyle/>
          <a:p>
            <a:pPr algn="ctr">
              <a:lnSpc>
                <a:spcPct val="90000"/>
              </a:lnSpc>
              <a:spcAft>
                <a:spcPts val="588"/>
              </a:spcAft>
            </a:pPr>
            <a:r>
              <a:rPr lang="en-US" sz="1029"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079217" y="6270129"/>
            <a:ext cx="643185" cy="367534"/>
          </a:xfrm>
          <a:prstGeom prst="rect">
            <a:avLst/>
          </a:prstGeom>
        </p:spPr>
      </p:pic>
      <p:pic>
        <p:nvPicPr>
          <p:cNvPr id="69" name="Picture 68"/>
          <p:cNvPicPr>
            <a:picLocks noChangeAspect="1"/>
          </p:cNvPicPr>
          <p:nvPr/>
        </p:nvPicPr>
        <p:blipFill>
          <a:blip r:embed="rId6"/>
          <a:stretch>
            <a:fillRect/>
          </a:stretch>
        </p:blipFill>
        <p:spPr>
          <a:xfrm>
            <a:off x="5079217" y="5339683"/>
            <a:ext cx="643185" cy="367534"/>
          </a:xfrm>
          <a:prstGeom prst="rect">
            <a:avLst/>
          </a:prstGeom>
        </p:spPr>
      </p:pic>
      <p:pic>
        <p:nvPicPr>
          <p:cNvPr id="79" name="Picture 78"/>
          <p:cNvPicPr>
            <a:picLocks noChangeAspect="1"/>
          </p:cNvPicPr>
          <p:nvPr/>
        </p:nvPicPr>
        <p:blipFill>
          <a:blip r:embed="rId8"/>
          <a:stretch>
            <a:fillRect/>
          </a:stretch>
        </p:blipFill>
        <p:spPr>
          <a:xfrm>
            <a:off x="5079217" y="5804906"/>
            <a:ext cx="643185" cy="367534"/>
          </a:xfrm>
          <a:prstGeom prst="rect">
            <a:avLst/>
          </a:prstGeom>
        </p:spPr>
      </p:pic>
      <p:sp>
        <p:nvSpPr>
          <p:cNvPr id="831" name="Rectangle 830"/>
          <p:cNvSpPr/>
          <p:nvPr/>
        </p:nvSpPr>
        <p:spPr>
          <a:xfrm>
            <a:off x="6056753" y="6150099"/>
            <a:ext cx="2287230" cy="52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588"/>
              </a:spcAft>
            </a:pPr>
            <a:r>
              <a:rPr lang="en-US" sz="1568" dirty="0">
                <a:solidFill>
                  <a:srgbClr val="FFFFFF"/>
                </a:solidFill>
              </a:rPr>
              <a:t>Containers pushed to</a:t>
            </a:r>
            <a:br>
              <a:rPr lang="en-US" sz="1568" dirty="0">
                <a:solidFill>
                  <a:srgbClr val="FFFFFF"/>
                </a:solidFill>
              </a:rPr>
            </a:br>
            <a:r>
              <a:rPr lang="en-US" sz="1568" dirty="0">
                <a:solidFill>
                  <a:srgbClr val="FFFFFF"/>
                </a:solidFill>
              </a:rPr>
              <a:t>central repository</a:t>
            </a:r>
          </a:p>
        </p:txBody>
      </p:sp>
    </p:spTree>
    <p:extLst>
      <p:ext uri="{BB962C8B-B14F-4D97-AF65-F5344CB8AC3E}">
        <p14:creationId xmlns:p14="http://schemas.microsoft.com/office/powerpoint/2010/main" val="349631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921" dirty="0"/>
              <a:t>Higher Level Services</a:t>
            </a:r>
            <a:endParaRPr lang="en-US" sz="3921" dirty="0">
              <a:solidFill>
                <a:srgbClr val="47D8FF"/>
              </a:solidFill>
            </a:endParaRPr>
          </a:p>
        </p:txBody>
      </p:sp>
      <p:sp>
        <p:nvSpPr>
          <p:cNvPr id="25" name="Rectangle 24"/>
          <p:cNvSpPr/>
          <p:nvPr/>
        </p:nvSpPr>
        <p:spPr bwMode="auto">
          <a:xfrm>
            <a:off x="8423310" y="5117431"/>
            <a:ext cx="3515212" cy="994474"/>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Commodity to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high-performance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Small to huge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RDMA network for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tightly coupled tasks</a:t>
            </a:r>
          </a:p>
        </p:txBody>
      </p:sp>
      <p:sp>
        <p:nvSpPr>
          <p:cNvPr id="26" name="Rectangle 25"/>
          <p:cNvSpPr/>
          <p:nvPr/>
        </p:nvSpPr>
        <p:spPr bwMode="auto">
          <a:xfrm>
            <a:off x="8423310" y="3438179"/>
            <a:ext cx="3515212" cy="846449"/>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IaaS or Cloud Service</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Standard or</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custom images</a:t>
            </a:r>
          </a:p>
          <a:p>
            <a:pPr marL="175745" indent="-175745" defTabSz="878438" fontAlgn="base">
              <a:spcBef>
                <a:spcPct val="0"/>
              </a:spcBef>
              <a:spcAft>
                <a:spcPct val="0"/>
              </a:spcAft>
              <a:buFont typeface="Arial" panose="020B0604020202020204" pitchFamily="34" charset="0"/>
              <a:buChar char="•"/>
            </a:pPr>
            <a:r>
              <a:rPr lang="en-US" sz="1922" kern="0" dirty="0">
                <a:gradFill>
                  <a:gsLst>
                    <a:gs pos="1250">
                      <a:schemeClr val="tx1"/>
                    </a:gs>
                    <a:gs pos="100000">
                      <a:schemeClr val="tx1"/>
                    </a:gs>
                  </a:gsLst>
                  <a:lin ang="5400000" scaled="0"/>
                </a:gradFill>
              </a:rPr>
              <a:t>Windows or Linux</a:t>
            </a:r>
          </a:p>
        </p:txBody>
      </p:sp>
      <p:sp>
        <p:nvSpPr>
          <p:cNvPr id="27" name="Rounded Rectangle 26"/>
          <p:cNvSpPr/>
          <p:nvPr/>
        </p:nvSpPr>
        <p:spPr>
          <a:xfrm>
            <a:off x="436410" y="4446175"/>
            <a:ext cx="7187329" cy="1561893"/>
          </a:xfrm>
          <a:prstGeom prst="roundRect">
            <a:avLst>
              <a:gd name="adj" fmla="val 0"/>
            </a:avLst>
          </a:prstGeom>
          <a:noFill/>
          <a:ln w="10795" cap="flat" cmpd="sng" algn="ctr">
            <a:solidFill>
              <a:schemeClr val="tx1"/>
            </a:solidFill>
            <a:prstDash val="solid"/>
            <a:round/>
          </a:ln>
          <a:effectLst/>
        </p:spPr>
        <p:txBody>
          <a:bodyPr rtlCol="0" anchor="ctr"/>
          <a:lstStyle/>
          <a:p>
            <a:pPr algn="ctr" defTabSz="878696">
              <a:defRPr/>
            </a:pPr>
            <a:endParaRPr lang="en-US" sz="1696" kern="0" dirty="0">
              <a:solidFill>
                <a:srgbClr val="505050"/>
              </a:solidFill>
            </a:endParaRPr>
          </a:p>
        </p:txBody>
      </p:sp>
      <p:grpSp>
        <p:nvGrpSpPr>
          <p:cNvPr id="28" name="Group 27"/>
          <p:cNvGrpSpPr/>
          <p:nvPr/>
        </p:nvGrpSpPr>
        <p:grpSpPr>
          <a:xfrm>
            <a:off x="523061" y="4529452"/>
            <a:ext cx="7014024" cy="1415095"/>
            <a:chOff x="285796" y="4909275"/>
            <a:chExt cx="7298136" cy="1472416"/>
          </a:xfrm>
          <a:solidFill>
            <a:schemeClr val="accent1">
              <a:lumMod val="50000"/>
            </a:schemeClr>
          </a:solidFill>
        </p:grpSpPr>
        <p:sp>
          <p:nvSpPr>
            <p:cNvPr id="29" name="Rounded Rectangle 28"/>
            <p:cNvSpPr/>
            <p:nvPr/>
          </p:nvSpPr>
          <p:spPr>
            <a:xfrm>
              <a:off x="285796" y="4909275"/>
              <a:ext cx="3566160"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Cloud Services</a:t>
              </a:r>
            </a:p>
          </p:txBody>
        </p:sp>
        <p:sp>
          <p:nvSpPr>
            <p:cNvPr id="30" name="Rounded Rectangle 29"/>
            <p:cNvSpPr/>
            <p:nvPr/>
          </p:nvSpPr>
          <p:spPr>
            <a:xfrm>
              <a:off x="4013536" y="4909275"/>
              <a:ext cx="3570396" cy="782725"/>
            </a:xfrm>
            <a:prstGeom prst="roundRect">
              <a:avLst>
                <a:gd name="adj" fmla="val 0"/>
              </a:avLst>
            </a:prstGeom>
            <a:solidFill>
              <a:schemeClr val="accent1">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IaaS</a:t>
              </a:r>
            </a:p>
            <a:p>
              <a:pPr algn="ctr" defTabSz="878696">
                <a:defRPr/>
              </a:pPr>
              <a:r>
                <a:rPr lang="en-US" sz="1922" kern="0" dirty="0">
                  <a:gradFill>
                    <a:gsLst>
                      <a:gs pos="1250">
                        <a:schemeClr val="tx1"/>
                      </a:gs>
                      <a:gs pos="100000">
                        <a:schemeClr val="tx1"/>
                      </a:gs>
                    </a:gsLst>
                    <a:lin ang="5400000" scaled="0"/>
                  </a:gradFill>
                </a:rPr>
                <a:t>Virtual Machines</a:t>
              </a:r>
            </a:p>
          </p:txBody>
        </p:sp>
        <p:sp>
          <p:nvSpPr>
            <p:cNvPr id="31" name="Rounded Rectangle 30"/>
            <p:cNvSpPr/>
            <p:nvPr/>
          </p:nvSpPr>
          <p:spPr>
            <a:xfrm>
              <a:off x="285796" y="5741611"/>
              <a:ext cx="7298136" cy="640080"/>
            </a:xfrm>
            <a:prstGeom prst="roundRect">
              <a:avLst>
                <a:gd name="adj" fmla="val 0"/>
              </a:avLst>
            </a:prstGeom>
            <a:grp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878696">
                <a:defRPr/>
              </a:pPr>
              <a:r>
                <a:rPr lang="en-US" sz="1922" kern="0" dirty="0">
                  <a:gradFill>
                    <a:gsLst>
                      <a:gs pos="1250">
                        <a:schemeClr val="tx1"/>
                      </a:gs>
                      <a:gs pos="100000">
                        <a:schemeClr val="tx1"/>
                      </a:gs>
                    </a:gsLst>
                    <a:lin ang="5400000" scaled="0"/>
                  </a:gradFill>
                </a:rPr>
                <a:t>Hardware</a:t>
              </a:r>
            </a:p>
          </p:txBody>
        </p:sp>
      </p:grpSp>
      <p:grpSp>
        <p:nvGrpSpPr>
          <p:cNvPr id="32" name="Group 31"/>
          <p:cNvGrpSpPr/>
          <p:nvPr/>
        </p:nvGrpSpPr>
        <p:grpSpPr>
          <a:xfrm>
            <a:off x="515505" y="1217932"/>
            <a:ext cx="7030424" cy="3195893"/>
            <a:chOff x="274638" y="1208433"/>
            <a:chExt cx="7315200" cy="3325346"/>
          </a:xfrm>
        </p:grpSpPr>
        <p:cxnSp>
          <p:nvCxnSpPr>
            <p:cNvPr id="33" name="Straight Arrow Connector 32"/>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34" name="Rounded Rectangle 33"/>
            <p:cNvSpPr/>
            <p:nvPr/>
          </p:nvSpPr>
          <p:spPr>
            <a:xfrm>
              <a:off x="274638" y="1208433"/>
              <a:ext cx="7315200" cy="469903"/>
            </a:xfrm>
            <a:prstGeom prst="roundRect">
              <a:avLst>
                <a:gd name="adj" fmla="val 0"/>
              </a:avLst>
            </a:prstGeom>
            <a:solidFill>
              <a:srgbClr val="107C1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defTabSz="878696">
                <a:defRPr/>
              </a:pPr>
              <a:r>
                <a:rPr lang="en-US" sz="2307" kern="0" dirty="0">
                  <a:gradFill>
                    <a:gsLst>
                      <a:gs pos="1250">
                        <a:schemeClr val="tx1"/>
                      </a:gs>
                      <a:gs pos="100000">
                        <a:schemeClr val="tx1"/>
                      </a:gs>
                    </a:gsLst>
                    <a:lin ang="5400000" scaled="0"/>
                  </a:gradFill>
                </a:rPr>
                <a:t>User workload or service</a:t>
              </a:r>
            </a:p>
          </p:txBody>
        </p:sp>
      </p:grpSp>
      <p:sp>
        <p:nvSpPr>
          <p:cNvPr id="35" name="Rectangle 34"/>
          <p:cNvSpPr/>
          <p:nvPr/>
        </p:nvSpPr>
        <p:spPr bwMode="auto">
          <a:xfrm>
            <a:off x="526229" y="1729188"/>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Get and manage VM’s</a:t>
            </a:r>
          </a:p>
        </p:txBody>
      </p:sp>
      <p:sp>
        <p:nvSpPr>
          <p:cNvPr id="36" name="Rectangle 35"/>
          <p:cNvSpPr/>
          <p:nvPr/>
        </p:nvSpPr>
        <p:spPr bwMode="auto">
          <a:xfrm>
            <a:off x="4108851" y="2404591"/>
            <a:ext cx="3431403"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Start the tasks</a:t>
            </a:r>
          </a:p>
        </p:txBody>
      </p:sp>
      <p:sp>
        <p:nvSpPr>
          <p:cNvPr id="37" name="Rectangle 36"/>
          <p:cNvSpPr/>
          <p:nvPr/>
        </p:nvSpPr>
        <p:spPr bwMode="auto">
          <a:xfrm>
            <a:off x="526229" y="3079993"/>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Move task input and output</a:t>
            </a:r>
          </a:p>
        </p:txBody>
      </p:sp>
      <p:sp>
        <p:nvSpPr>
          <p:cNvPr id="38" name="Rectangle 37"/>
          <p:cNvSpPr/>
          <p:nvPr/>
        </p:nvSpPr>
        <p:spPr bwMode="auto">
          <a:xfrm>
            <a:off x="4108851" y="3079993"/>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Queue tasks</a:t>
            </a:r>
          </a:p>
        </p:txBody>
      </p:sp>
      <p:sp>
        <p:nvSpPr>
          <p:cNvPr id="39" name="Rectangle 38"/>
          <p:cNvSpPr/>
          <p:nvPr/>
        </p:nvSpPr>
        <p:spPr bwMode="auto">
          <a:xfrm>
            <a:off x="4108851" y="1729188"/>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Install task applications</a:t>
            </a:r>
          </a:p>
        </p:txBody>
      </p:sp>
      <p:sp>
        <p:nvSpPr>
          <p:cNvPr id="40" name="Rectangle 39"/>
          <p:cNvSpPr/>
          <p:nvPr/>
        </p:nvSpPr>
        <p:spPr bwMode="auto">
          <a:xfrm>
            <a:off x="4108851" y="3755394"/>
            <a:ext cx="3437077" cy="615162"/>
          </a:xfrm>
          <a:prstGeom prst="rect">
            <a:avLst/>
          </a:prstGeom>
          <a:solidFill>
            <a:srgbClr val="FFFF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Scale up and down</a:t>
            </a:r>
          </a:p>
        </p:txBody>
      </p:sp>
      <p:sp>
        <p:nvSpPr>
          <p:cNvPr id="41" name="Rectangle 40"/>
          <p:cNvSpPr/>
          <p:nvPr/>
        </p:nvSpPr>
        <p:spPr bwMode="auto">
          <a:xfrm>
            <a:off x="526229" y="3755394"/>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87880"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Task failure? Task frozen?</a:t>
            </a:r>
          </a:p>
        </p:txBody>
      </p:sp>
      <p:sp>
        <p:nvSpPr>
          <p:cNvPr id="42" name="Rectangle 41"/>
          <p:cNvSpPr/>
          <p:nvPr/>
        </p:nvSpPr>
        <p:spPr bwMode="auto">
          <a:xfrm>
            <a:off x="526229" y="2404591"/>
            <a:ext cx="3427332" cy="615162"/>
          </a:xfrm>
          <a:prstGeom prst="rect">
            <a:avLst/>
          </a:prstGeom>
          <a:solidFill>
            <a:srgbClr val="FFC000"/>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pPr>
            <a:r>
              <a:rPr lang="en-US" sz="1730" kern="0" dirty="0">
                <a:solidFill>
                  <a:schemeClr val="bg1"/>
                </a:solidFill>
                <a:ea typeface="Segoe UI" pitchFamily="34" charset="0"/>
                <a:cs typeface="Segoe UI" pitchFamily="34" charset="0"/>
              </a:rPr>
              <a:t>Manage and authenticate users</a:t>
            </a:r>
          </a:p>
        </p:txBody>
      </p:sp>
      <p:sp>
        <p:nvSpPr>
          <p:cNvPr id="43" name="Freeform 42"/>
          <p:cNvSpPr/>
          <p:nvPr/>
        </p:nvSpPr>
        <p:spPr bwMode="auto">
          <a:xfrm>
            <a:off x="7745795" y="1222178"/>
            <a:ext cx="0" cy="316369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4" name="Freeform 43"/>
          <p:cNvSpPr/>
          <p:nvPr/>
        </p:nvSpPr>
        <p:spPr bwMode="auto">
          <a:xfrm>
            <a:off x="7745795" y="4516821"/>
            <a:ext cx="0" cy="768953"/>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5" name="Freeform 44"/>
          <p:cNvSpPr/>
          <p:nvPr/>
        </p:nvSpPr>
        <p:spPr bwMode="auto">
          <a:xfrm>
            <a:off x="7745795" y="5392906"/>
            <a:ext cx="0" cy="615162"/>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6" name="Rectangle 45"/>
          <p:cNvSpPr/>
          <p:nvPr/>
        </p:nvSpPr>
        <p:spPr>
          <a:xfrm>
            <a:off x="8423309" y="1605151"/>
            <a:ext cx="3481648" cy="1171348"/>
          </a:xfrm>
          <a:prstGeom prst="rect">
            <a:avLst/>
          </a:prstGeom>
        </p:spPr>
        <p:txBody>
          <a:bodyPr wrap="square" lIns="175761" tIns="140609" rIns="175761" bIns="140609">
            <a:spAutoFit/>
          </a:bodyPr>
          <a:lstStyle/>
          <a:p>
            <a:pPr defTabSz="878438" fontAlgn="base">
              <a:spcBef>
                <a:spcPct val="0"/>
              </a:spcBef>
              <a:spcAft>
                <a:spcPct val="0"/>
              </a:spcAft>
            </a:pPr>
            <a:r>
              <a:rPr lang="en-US" sz="1922" kern="0" dirty="0">
                <a:gradFill>
                  <a:gsLst>
                    <a:gs pos="1250">
                      <a:schemeClr val="tx1"/>
                    </a:gs>
                    <a:gs pos="100000">
                      <a:schemeClr val="tx1"/>
                    </a:gs>
                  </a:gsLst>
                  <a:lin ang="5400000" scaled="0"/>
                </a:gradFill>
              </a:rPr>
              <a:t>Significant amount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of infrastructure, not </a:t>
            </a:r>
            <a:br>
              <a:rPr lang="en-US" sz="1922" kern="0" dirty="0">
                <a:gradFill>
                  <a:gsLst>
                    <a:gs pos="1250">
                      <a:schemeClr val="tx1"/>
                    </a:gs>
                    <a:gs pos="100000">
                      <a:schemeClr val="tx1"/>
                    </a:gs>
                  </a:gsLst>
                  <a:lin ang="5400000" scaled="0"/>
                </a:gradFill>
              </a:rPr>
            </a:br>
            <a:r>
              <a:rPr lang="en-US" sz="1922" kern="0" dirty="0">
                <a:gradFill>
                  <a:gsLst>
                    <a:gs pos="1250">
                      <a:schemeClr val="tx1"/>
                    </a:gs>
                    <a:gs pos="100000">
                      <a:schemeClr val="tx1"/>
                    </a:gs>
                  </a:gsLst>
                  <a:lin ang="5400000" scaled="0"/>
                </a:gradFill>
              </a:rPr>
              <a:t>related to business</a:t>
            </a:r>
          </a:p>
        </p:txBody>
      </p:sp>
      <p:sp>
        <p:nvSpPr>
          <p:cNvPr id="47" name="Freeform 46"/>
          <p:cNvSpPr/>
          <p:nvPr/>
        </p:nvSpPr>
        <p:spPr bwMode="auto">
          <a:xfrm flipV="1">
            <a:off x="7733590" y="2139604"/>
            <a:ext cx="689720" cy="4393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8" name="Freeform 47"/>
          <p:cNvSpPr/>
          <p:nvPr/>
        </p:nvSpPr>
        <p:spPr bwMode="auto">
          <a:xfrm>
            <a:off x="7745796" y="4110021"/>
            <a:ext cx="678937" cy="833996"/>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
        <p:nvSpPr>
          <p:cNvPr id="49" name="Freeform 48"/>
          <p:cNvSpPr/>
          <p:nvPr/>
        </p:nvSpPr>
        <p:spPr bwMode="auto">
          <a:xfrm>
            <a:off x="7745796" y="5614667"/>
            <a:ext cx="678937" cy="86098"/>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30" kern="0" dirty="0">
              <a:solidFill>
                <a:sysClr val="windowText" lastClr="000000"/>
              </a:solidFill>
            </a:endParaRPr>
          </a:p>
        </p:txBody>
      </p:sp>
    </p:spTree>
    <p:extLst>
      <p:ext uri="{BB962C8B-B14F-4D97-AF65-F5344CB8AC3E}">
        <p14:creationId xmlns:p14="http://schemas.microsoft.com/office/powerpoint/2010/main" val="73057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6" grpId="0"/>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3970" y="182381"/>
            <a:ext cx="5222322" cy="1104304"/>
          </a:xfrm>
          <a:prstGeom prst="rect">
            <a:avLst/>
          </a:prstGeom>
          <a:noFill/>
        </p:spPr>
        <p:txBody>
          <a:bodyPr wrap="square" lIns="179285" tIns="143428" rIns="179285" bIns="143428" rtlCol="0">
            <a:spAutoFit/>
          </a:bodyPr>
          <a:lstStyle/>
          <a:p>
            <a:pPr defTabSz="896386">
              <a:lnSpc>
                <a:spcPct val="90000"/>
              </a:lnSpc>
              <a:spcAft>
                <a:spcPts val="588"/>
              </a:spcAft>
            </a:pPr>
            <a:r>
              <a:rPr lang="en-US" sz="5882" i="1" kern="0" dirty="0">
                <a:gradFill>
                  <a:gsLst>
                    <a:gs pos="2917">
                      <a:srgbClr val="FFFFFF"/>
                    </a:gs>
                    <a:gs pos="30000">
                      <a:srgbClr val="FFFFFF"/>
                    </a:gs>
                  </a:gsLst>
                  <a:lin ang="5400000" scaled="0"/>
                </a:gradFill>
              </a:rPr>
              <a:t>The right tools</a:t>
            </a:r>
          </a:p>
        </p:txBody>
      </p:sp>
      <p:grpSp>
        <p:nvGrpSpPr>
          <p:cNvPr id="3" name="Group 2"/>
          <p:cNvGrpSpPr/>
          <p:nvPr/>
        </p:nvGrpSpPr>
        <p:grpSpPr>
          <a:xfrm>
            <a:off x="6846858" y="2290316"/>
            <a:ext cx="5228697" cy="1889180"/>
            <a:chOff x="6974301" y="1006091"/>
            <a:chExt cx="5229146" cy="1490926"/>
          </a:xfrm>
        </p:grpSpPr>
        <p:sp>
          <p:nvSpPr>
            <p:cNvPr id="17" name="Rectangle 17"/>
            <p:cNvSpPr/>
            <p:nvPr/>
          </p:nvSpPr>
          <p:spPr>
            <a:xfrm>
              <a:off x="6974301" y="1006091"/>
              <a:ext cx="5229146" cy="149092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000" kern="0" dirty="0">
                  <a:solidFill>
                    <a:srgbClr val="0078D7"/>
                  </a:solidFill>
                </a:rPr>
                <a:t>Virtual Machines / Container Technologies</a:t>
              </a:r>
            </a:p>
          </p:txBody>
        </p:sp>
        <p:grpSp>
          <p:nvGrpSpPr>
            <p:cNvPr id="46" name="Group 45"/>
            <p:cNvGrpSpPr/>
            <p:nvPr/>
          </p:nvGrpSpPr>
          <p:grpSpPr>
            <a:xfrm>
              <a:off x="7010840" y="1468582"/>
              <a:ext cx="2394924" cy="917921"/>
              <a:chOff x="6271965" y="3179994"/>
              <a:chExt cx="2442947" cy="1238535"/>
            </a:xfrm>
          </p:grpSpPr>
          <p:grpSp>
            <p:nvGrpSpPr>
              <p:cNvPr id="23" name="Group 22"/>
              <p:cNvGrpSpPr/>
              <p:nvPr/>
            </p:nvGrpSpPr>
            <p:grpSpPr>
              <a:xfrm>
                <a:off x="6271965" y="3179994"/>
                <a:ext cx="2442947" cy="1238535"/>
                <a:chOff x="6344173" y="3217280"/>
                <a:chExt cx="2442947" cy="1238535"/>
              </a:xfrm>
            </p:grpSpPr>
            <p:sp>
              <p:nvSpPr>
                <p:cNvPr id="24" name="Rectangle 23"/>
                <p:cNvSpPr/>
                <p:nvPr/>
              </p:nvSpPr>
              <p:spPr>
                <a:xfrm>
                  <a:off x="6344173" y="3217280"/>
                  <a:ext cx="2442947" cy="123853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2353" kern="0">
                    <a:solidFill>
                      <a:srgbClr val="FFFFFF"/>
                    </a:soli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052" y="3279767"/>
                  <a:ext cx="2209142" cy="564133"/>
                </a:xfrm>
                <a:prstGeom prst="rect">
                  <a:avLst/>
                </a:prstGeom>
              </p:spPr>
            </p:pic>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798" y="3697724"/>
                <a:ext cx="1840142" cy="676645"/>
              </a:xfrm>
              <a:prstGeom prst="rect">
                <a:avLst/>
              </a:prstGeom>
            </p:spPr>
          </p:pic>
        </p:grpSp>
        <p:grpSp>
          <p:nvGrpSpPr>
            <p:cNvPr id="2" name="Group 18"/>
            <p:cNvGrpSpPr/>
            <p:nvPr/>
          </p:nvGrpSpPr>
          <p:grpSpPr>
            <a:xfrm>
              <a:off x="9634974" y="1468582"/>
              <a:ext cx="2394924" cy="917921"/>
              <a:chOff x="8963690" y="3179994"/>
              <a:chExt cx="2442947" cy="1238534"/>
            </a:xfrm>
          </p:grpSpPr>
          <p:sp>
            <p:nvSpPr>
              <p:cNvPr id="21" name="Rectangle 22"/>
              <p:cNvSpPr/>
              <p:nvPr/>
            </p:nvSpPr>
            <p:spPr>
              <a:xfrm>
                <a:off x="8963690" y="3179994"/>
                <a:ext cx="2442947" cy="123853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tIns="179285" rtlCol="0" anchor="t"/>
              <a:lstStyle/>
              <a:p>
                <a:pPr algn="ctr" defTabSz="896386">
                  <a:lnSpc>
                    <a:spcPct val="90000"/>
                  </a:lnSpc>
                  <a:spcAft>
                    <a:spcPts val="588"/>
                  </a:spcAft>
                </a:pPr>
                <a:r>
                  <a:rPr lang="en-US" sz="1961" kern="0" dirty="0">
                    <a:gradFill>
                      <a:gsLst>
                        <a:gs pos="2917">
                          <a:srgbClr val="FFFFFF"/>
                        </a:gs>
                        <a:gs pos="30000">
                          <a:srgbClr val="FFFFFF"/>
                        </a:gs>
                      </a:gsLst>
                      <a:lin ang="5400000" scaled="0"/>
                    </a:gradFill>
                  </a:rPr>
                  <a:t>Linux</a:t>
                </a:r>
              </a:p>
              <a:p>
                <a:pPr algn="ctr" defTabSz="896386">
                  <a:lnSpc>
                    <a:spcPct val="90000"/>
                  </a:lnSpc>
                  <a:spcAft>
                    <a:spcPts val="588"/>
                  </a:spcAft>
                </a:pPr>
                <a:endParaRPr lang="en-US" sz="1961" kern="0" dirty="0">
                  <a:gradFill>
                    <a:gsLst>
                      <a:gs pos="2917">
                        <a:srgbClr val="FFFFFF"/>
                      </a:gs>
                      <a:gs pos="30000">
                        <a:srgbClr val="FFFFFF"/>
                      </a:gs>
                    </a:gsLst>
                    <a:lin ang="5400000" scaled="0"/>
                  </a:gra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5092" y="3738876"/>
                <a:ext cx="1840142" cy="676645"/>
              </a:xfrm>
              <a:prstGeom prst="rect">
                <a:avLst/>
              </a:prstGeom>
            </p:spPr>
          </p:pic>
        </p:grpSp>
      </p:grpSp>
      <p:grpSp>
        <p:nvGrpSpPr>
          <p:cNvPr id="4" name="Group 3"/>
          <p:cNvGrpSpPr/>
          <p:nvPr/>
        </p:nvGrpSpPr>
        <p:grpSpPr>
          <a:xfrm>
            <a:off x="6841151" y="4306012"/>
            <a:ext cx="5229146" cy="2308123"/>
            <a:chOff x="6791233" y="4787079"/>
            <a:chExt cx="5229146" cy="1972135"/>
          </a:xfrm>
        </p:grpSpPr>
        <p:sp>
          <p:nvSpPr>
            <p:cNvPr id="51" name="Rectangle 21"/>
            <p:cNvSpPr/>
            <p:nvPr/>
          </p:nvSpPr>
          <p:spPr>
            <a:xfrm>
              <a:off x="6791233" y="4787079"/>
              <a:ext cx="5229146"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Service Fabric</a:t>
              </a:r>
            </a:p>
          </p:txBody>
        </p:sp>
        <p:sp>
          <p:nvSpPr>
            <p:cNvPr id="69" name="Rectangle 25"/>
            <p:cNvSpPr/>
            <p:nvPr/>
          </p:nvSpPr>
          <p:spPr>
            <a:xfrm>
              <a:off x="6872910" y="5172686"/>
              <a:ext cx="5019060" cy="14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2353" kern="0">
                <a:solidFill>
                  <a:srgbClr val="FFFFFF"/>
                </a:solidFill>
              </a:endParaRPr>
            </a:p>
          </p:txBody>
        </p:sp>
        <p:pic>
          <p:nvPicPr>
            <p:cNvPr id="18" name="Picture 17"/>
            <p:cNvPicPr>
              <a:picLocks noChangeAspect="1"/>
            </p:cNvPicPr>
            <p:nvPr/>
          </p:nvPicPr>
          <p:blipFill>
            <a:blip r:embed="rId5"/>
            <a:stretch>
              <a:fillRect/>
            </a:stretch>
          </p:blipFill>
          <p:spPr>
            <a:xfrm>
              <a:off x="6973534" y="5284049"/>
              <a:ext cx="4939585" cy="1312298"/>
            </a:xfrm>
            <a:prstGeom prst="rect">
              <a:avLst/>
            </a:prstGeom>
          </p:spPr>
        </p:pic>
      </p:grpSp>
      <p:sp>
        <p:nvSpPr>
          <p:cNvPr id="62" name="Rectangle 2"/>
          <p:cNvSpPr/>
          <p:nvPr/>
        </p:nvSpPr>
        <p:spPr>
          <a:xfrm>
            <a:off x="83969" y="2271107"/>
            <a:ext cx="4453687" cy="2387404"/>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Frameworks </a:t>
            </a:r>
          </a:p>
          <a:p>
            <a:pPr algn="ctr" defTabSz="896386"/>
            <a:r>
              <a:rPr lang="en-US" sz="2353" kern="0" dirty="0">
                <a:solidFill>
                  <a:srgbClr val="0078D7"/>
                </a:solidFill>
              </a:rPr>
              <a:t>and Languages</a:t>
            </a:r>
          </a:p>
        </p:txBody>
      </p:sp>
      <p:sp>
        <p:nvSpPr>
          <p:cNvPr id="94" name="TextBox 93"/>
          <p:cNvSpPr txBox="1"/>
          <p:nvPr/>
        </p:nvSpPr>
        <p:spPr>
          <a:xfrm>
            <a:off x="172761" y="2997232"/>
            <a:ext cx="517175" cy="541744"/>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5" name="TextBox 94"/>
          <p:cNvSpPr txBox="1"/>
          <p:nvPr/>
        </p:nvSpPr>
        <p:spPr>
          <a:xfrm>
            <a:off x="834723" y="3116927"/>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6" name="TextBox 95"/>
          <p:cNvSpPr txBox="1"/>
          <p:nvPr/>
        </p:nvSpPr>
        <p:spPr>
          <a:xfrm>
            <a:off x="414507" y="3785753"/>
            <a:ext cx="734347"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7" name="TextBox 96"/>
          <p:cNvSpPr txBox="1"/>
          <p:nvPr/>
        </p:nvSpPr>
        <p:spPr>
          <a:xfrm>
            <a:off x="1805020" y="3496822"/>
            <a:ext cx="734347"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8" name="TextBox 97"/>
          <p:cNvSpPr txBox="1"/>
          <p:nvPr/>
        </p:nvSpPr>
        <p:spPr>
          <a:xfrm>
            <a:off x="1276009" y="3886153"/>
            <a:ext cx="894085" cy="541771"/>
          </a:xfrm>
          <a:prstGeom prst="rect">
            <a:avLst/>
          </a:prstGeom>
          <a:solidFill>
            <a:schemeClr val="accent1">
              <a:alpha val="5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99" name="TextBox 98"/>
          <p:cNvSpPr txBox="1"/>
          <p:nvPr/>
        </p:nvSpPr>
        <p:spPr>
          <a:xfrm>
            <a:off x="2259674" y="3104855"/>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0" name="TextBox 99"/>
          <p:cNvSpPr txBox="1"/>
          <p:nvPr/>
        </p:nvSpPr>
        <p:spPr>
          <a:xfrm>
            <a:off x="2684507" y="3890744"/>
            <a:ext cx="681101" cy="541771"/>
          </a:xfrm>
          <a:prstGeom prst="rect">
            <a:avLst/>
          </a:prstGeom>
          <a:solidFill>
            <a:schemeClr val="accent1">
              <a:alpha val="59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1" name="TextBox 100"/>
          <p:cNvSpPr txBox="1"/>
          <p:nvPr/>
        </p:nvSpPr>
        <p:spPr>
          <a:xfrm>
            <a:off x="2219746" y="372027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2" name="TextBox 101"/>
          <p:cNvSpPr txBox="1"/>
          <p:nvPr/>
        </p:nvSpPr>
        <p:spPr>
          <a:xfrm>
            <a:off x="3099011" y="3261480"/>
            <a:ext cx="894085" cy="541771"/>
          </a:xfrm>
          <a:prstGeom prst="rect">
            <a:avLst/>
          </a:prstGeom>
          <a:solidFill>
            <a:schemeClr val="accent1">
              <a:alpha val="80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3" name="TextBox 102"/>
          <p:cNvSpPr txBox="1"/>
          <p:nvPr/>
        </p:nvSpPr>
        <p:spPr>
          <a:xfrm>
            <a:off x="3306912" y="3775364"/>
            <a:ext cx="894085"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104" name="TextBox 103"/>
          <p:cNvSpPr txBox="1"/>
          <p:nvPr/>
        </p:nvSpPr>
        <p:spPr>
          <a:xfrm>
            <a:off x="3701451" y="2901848"/>
            <a:ext cx="681101" cy="541771"/>
          </a:xfrm>
          <a:prstGeom prst="rect">
            <a:avLst/>
          </a:prstGeom>
          <a:solidFill>
            <a:schemeClr val="accent1">
              <a:alpha val="85000"/>
            </a:schemeClr>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       </a:t>
            </a:r>
          </a:p>
        </p:txBody>
      </p:sp>
      <p:sp>
        <p:nvSpPr>
          <p:cNvPr id="53" name="TextBox 52"/>
          <p:cNvSpPr txBox="1"/>
          <p:nvPr/>
        </p:nvSpPr>
        <p:spPr>
          <a:xfrm>
            <a:off x="2646025" y="3560797"/>
            <a:ext cx="660389"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.Net</a:t>
            </a:r>
            <a:endParaRPr lang="en-US" sz="1765" kern="0" dirty="0">
              <a:solidFill>
                <a:srgbClr val="FFFFFF"/>
              </a:solidFill>
            </a:endParaRPr>
          </a:p>
        </p:txBody>
      </p:sp>
      <p:sp>
        <p:nvSpPr>
          <p:cNvPr id="54" name="TextBox 53"/>
          <p:cNvSpPr txBox="1"/>
          <p:nvPr/>
        </p:nvSpPr>
        <p:spPr>
          <a:xfrm>
            <a:off x="352694" y="3167286"/>
            <a:ext cx="6617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PHP</a:t>
            </a:r>
          </a:p>
        </p:txBody>
      </p:sp>
      <p:sp>
        <p:nvSpPr>
          <p:cNvPr id="55" name="TextBox 54"/>
          <p:cNvSpPr txBox="1"/>
          <p:nvPr/>
        </p:nvSpPr>
        <p:spPr>
          <a:xfrm>
            <a:off x="3184978" y="3123875"/>
            <a:ext cx="779511"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Node</a:t>
            </a:r>
          </a:p>
        </p:txBody>
      </p:sp>
      <p:sp>
        <p:nvSpPr>
          <p:cNvPr id="56" name="TextBox 55"/>
          <p:cNvSpPr txBox="1"/>
          <p:nvPr/>
        </p:nvSpPr>
        <p:spPr>
          <a:xfrm>
            <a:off x="3754237" y="3593252"/>
            <a:ext cx="692512"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C++</a:t>
            </a:r>
          </a:p>
        </p:txBody>
      </p:sp>
      <p:sp>
        <p:nvSpPr>
          <p:cNvPr id="57" name="TextBox 56"/>
          <p:cNvSpPr txBox="1"/>
          <p:nvPr/>
        </p:nvSpPr>
        <p:spPr>
          <a:xfrm>
            <a:off x="3208430" y="3978216"/>
            <a:ext cx="666082"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a:t>
            </a:r>
          </a:p>
        </p:txBody>
      </p:sp>
      <p:sp>
        <p:nvSpPr>
          <p:cNvPr id="59" name="TextBox 58"/>
          <p:cNvSpPr txBox="1"/>
          <p:nvPr/>
        </p:nvSpPr>
        <p:spPr>
          <a:xfrm>
            <a:off x="266580" y="3990371"/>
            <a:ext cx="73935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Ruby</a:t>
            </a:r>
          </a:p>
        </p:txBody>
      </p:sp>
      <p:sp>
        <p:nvSpPr>
          <p:cNvPr id="61" name="TextBox 60"/>
          <p:cNvSpPr txBox="1"/>
          <p:nvPr/>
        </p:nvSpPr>
        <p:spPr>
          <a:xfrm>
            <a:off x="1855428" y="3936318"/>
            <a:ext cx="853126"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Win32</a:t>
            </a:r>
          </a:p>
        </p:txBody>
      </p:sp>
      <p:sp>
        <p:nvSpPr>
          <p:cNvPr id="90" name="TextBox 89"/>
          <p:cNvSpPr txBox="1"/>
          <p:nvPr/>
        </p:nvSpPr>
        <p:spPr>
          <a:xfrm>
            <a:off x="1110843" y="2997231"/>
            <a:ext cx="553314"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Go</a:t>
            </a:r>
          </a:p>
        </p:txBody>
      </p:sp>
      <p:sp>
        <p:nvSpPr>
          <p:cNvPr id="91" name="TextBox 90"/>
          <p:cNvSpPr txBox="1"/>
          <p:nvPr/>
        </p:nvSpPr>
        <p:spPr>
          <a:xfrm>
            <a:off x="3836552" y="2871692"/>
            <a:ext cx="630585" cy="541771"/>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Perl</a:t>
            </a:r>
          </a:p>
        </p:txBody>
      </p:sp>
      <p:sp>
        <p:nvSpPr>
          <p:cNvPr id="92" name="TextBox 91"/>
          <p:cNvSpPr txBox="1"/>
          <p:nvPr/>
        </p:nvSpPr>
        <p:spPr>
          <a:xfrm>
            <a:off x="1803649" y="3191961"/>
            <a:ext cx="1014328"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err="1">
                <a:solidFill>
                  <a:srgbClr val="FFFFFF"/>
                </a:solidFill>
              </a:rPr>
              <a:t>Phython</a:t>
            </a:r>
            <a:endParaRPr lang="en-US" sz="1765" kern="0" dirty="0">
              <a:solidFill>
                <a:srgbClr val="FFFFFF"/>
              </a:solidFill>
            </a:endParaRPr>
          </a:p>
        </p:txBody>
      </p:sp>
      <p:sp>
        <p:nvSpPr>
          <p:cNvPr id="93" name="TextBox 92"/>
          <p:cNvSpPr txBox="1"/>
          <p:nvPr/>
        </p:nvSpPr>
        <p:spPr>
          <a:xfrm>
            <a:off x="810975" y="3586232"/>
            <a:ext cx="1144265" cy="541744"/>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wrap="none" lIns="179285" tIns="143428" rIns="179285" bIns="143428" rtlCol="0">
            <a:spAutoFit/>
          </a:bodyPr>
          <a:lstStyle/>
          <a:p>
            <a:pPr defTabSz="896386">
              <a:lnSpc>
                <a:spcPct val="90000"/>
              </a:lnSpc>
              <a:spcAft>
                <a:spcPts val="588"/>
              </a:spcAft>
            </a:pPr>
            <a:r>
              <a:rPr lang="en-US" sz="1765" kern="0" dirty="0">
                <a:solidFill>
                  <a:srgbClr val="FFFFFF"/>
                </a:solidFill>
              </a:rPr>
              <a:t>JavaScript</a:t>
            </a:r>
          </a:p>
        </p:txBody>
      </p:sp>
      <p:grpSp>
        <p:nvGrpSpPr>
          <p:cNvPr id="12" name="Group 11"/>
          <p:cNvGrpSpPr/>
          <p:nvPr/>
        </p:nvGrpSpPr>
        <p:grpSpPr>
          <a:xfrm>
            <a:off x="83969" y="4806751"/>
            <a:ext cx="6628773" cy="1865558"/>
            <a:chOff x="208336" y="4813456"/>
            <a:chExt cx="6466039" cy="2035612"/>
          </a:xfrm>
        </p:grpSpPr>
        <p:sp>
          <p:nvSpPr>
            <p:cNvPr id="161" name="Rectangle 160"/>
            <p:cNvSpPr/>
            <p:nvPr/>
          </p:nvSpPr>
          <p:spPr>
            <a:xfrm>
              <a:off x="208336" y="4813456"/>
              <a:ext cx="6466039" cy="1972135"/>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Microsoft Cloud</a:t>
              </a:r>
            </a:p>
          </p:txBody>
        </p:sp>
        <p:grpSp>
          <p:nvGrpSpPr>
            <p:cNvPr id="162" name="Group 161"/>
            <p:cNvGrpSpPr/>
            <p:nvPr/>
          </p:nvGrpSpPr>
          <p:grpSpPr>
            <a:xfrm>
              <a:off x="401910" y="5306623"/>
              <a:ext cx="1833283" cy="1344637"/>
              <a:chOff x="5707409" y="5099960"/>
              <a:chExt cx="1828800" cy="1371600"/>
            </a:xfrm>
          </p:grpSpPr>
          <p:sp>
            <p:nvSpPr>
              <p:cNvPr id="173" name="Rectangle 172"/>
              <p:cNvSpPr/>
              <p:nvPr/>
            </p:nvSpPr>
            <p:spPr>
              <a:xfrm>
                <a:off x="570740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3903" y="5469292"/>
                <a:ext cx="1375813" cy="816809"/>
              </a:xfrm>
              <a:prstGeom prst="rect">
                <a:avLst/>
              </a:prstGeom>
            </p:spPr>
          </p:pic>
          <p:sp>
            <p:nvSpPr>
              <p:cNvPr id="175" name="Rectangle 174"/>
              <p:cNvSpPr/>
              <p:nvPr/>
            </p:nvSpPr>
            <p:spPr>
              <a:xfrm>
                <a:off x="6239237" y="5099960"/>
                <a:ext cx="773751" cy="371244"/>
              </a:xfrm>
              <a:prstGeom prst="rect">
                <a:avLst/>
              </a:prstGeom>
            </p:spPr>
            <p:txBody>
              <a:bodyPr wrap="none">
                <a:spAutoFit/>
              </a:bodyPr>
              <a:lstStyle/>
              <a:p>
                <a:pPr defTabSz="896386"/>
                <a:r>
                  <a:rPr lang="en-US" sz="1765" kern="0" dirty="0">
                    <a:solidFill>
                      <a:srgbClr val="FFFFFF"/>
                    </a:solidFill>
                  </a:rPr>
                  <a:t>Azure</a:t>
                </a:r>
              </a:p>
            </p:txBody>
          </p:sp>
        </p:grpSp>
        <p:grpSp>
          <p:nvGrpSpPr>
            <p:cNvPr id="163" name="Group 162"/>
            <p:cNvGrpSpPr/>
            <p:nvPr/>
          </p:nvGrpSpPr>
          <p:grpSpPr>
            <a:xfrm>
              <a:off x="2538113" y="5306623"/>
              <a:ext cx="1833283" cy="1344637"/>
              <a:chOff x="7933589" y="5099960"/>
              <a:chExt cx="1828800" cy="1371600"/>
            </a:xfrm>
          </p:grpSpPr>
          <p:sp>
            <p:nvSpPr>
              <p:cNvPr id="168" name="Rectangle 167"/>
              <p:cNvSpPr/>
              <p:nvPr/>
            </p:nvSpPr>
            <p:spPr>
              <a:xfrm>
                <a:off x="7933589"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grpSp>
            <p:nvGrpSpPr>
              <p:cNvPr id="169" name="Group 168"/>
              <p:cNvGrpSpPr/>
              <p:nvPr/>
            </p:nvGrpSpPr>
            <p:grpSpPr>
              <a:xfrm>
                <a:off x="8573872" y="5554567"/>
                <a:ext cx="548234" cy="731534"/>
                <a:chOff x="16918515" y="-3457761"/>
                <a:chExt cx="2089150" cy="2787650"/>
              </a:xfrm>
              <a:solidFill>
                <a:schemeClr val="bg1"/>
              </a:solidFill>
            </p:grpSpPr>
            <p:sp>
              <p:nvSpPr>
                <p:cNvPr id="171" name="Freeform 21"/>
                <p:cNvSpPr>
                  <a:spLocks noEditPoints="1"/>
                </p:cNvSpPr>
                <p:nvPr/>
              </p:nvSpPr>
              <p:spPr bwMode="auto">
                <a:xfrm>
                  <a:off x="16918515" y="-2283008"/>
                  <a:ext cx="1308100" cy="1612897"/>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72" name="Freeform 22"/>
                <p:cNvSpPr>
                  <a:spLocks noEditPoints="1"/>
                </p:cNvSpPr>
                <p:nvPr/>
              </p:nvSpPr>
              <p:spPr bwMode="auto">
                <a:xfrm>
                  <a:off x="17699565" y="-3457761"/>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170" name="Rectangle 169"/>
              <p:cNvSpPr/>
              <p:nvPr/>
            </p:nvSpPr>
            <p:spPr>
              <a:xfrm>
                <a:off x="8123175" y="5099960"/>
                <a:ext cx="1449628" cy="369332"/>
              </a:xfrm>
              <a:prstGeom prst="rect">
                <a:avLst/>
              </a:prstGeom>
            </p:spPr>
            <p:txBody>
              <a:bodyPr wrap="none">
                <a:spAutoFit/>
              </a:bodyPr>
              <a:lstStyle/>
              <a:p>
                <a:pPr defTabSz="896386"/>
                <a:r>
                  <a:rPr lang="en-US" sz="1765" kern="0" dirty="0">
                    <a:solidFill>
                      <a:srgbClr val="FFFFFF"/>
                    </a:solidFill>
                  </a:rPr>
                  <a:t>On Premises</a:t>
                </a:r>
              </a:p>
            </p:txBody>
          </p:sp>
        </p:grpSp>
        <p:grpSp>
          <p:nvGrpSpPr>
            <p:cNvPr id="164" name="Group 163"/>
            <p:cNvGrpSpPr/>
            <p:nvPr/>
          </p:nvGrpSpPr>
          <p:grpSpPr>
            <a:xfrm>
              <a:off x="4674316" y="5312584"/>
              <a:ext cx="1865568" cy="1536484"/>
              <a:chOff x="9804660" y="5099960"/>
              <a:chExt cx="1861006" cy="1567294"/>
            </a:xfrm>
          </p:grpSpPr>
          <p:sp>
            <p:nvSpPr>
              <p:cNvPr id="165" name="Rectangle 164"/>
              <p:cNvSpPr/>
              <p:nvPr/>
            </p:nvSpPr>
            <p:spPr>
              <a:xfrm>
                <a:off x="9804660" y="5099960"/>
                <a:ext cx="1828800" cy="13716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166" name="Picture 2" descr="\\MAGNUM\Projects\Microsoft\Cloud Power FY12\Design\ICONS_PNG\Tower.png"/>
              <p:cNvPicPr>
                <a:picLocks noChangeAspect="1" noChangeArrowheads="1"/>
              </p:cNvPicPr>
              <p:nvPr/>
            </p:nvPicPr>
            <p:blipFill>
              <a:blip r:embed="rId7" cstate="print">
                <a:lum bright="100000" contrast="100000"/>
              </a:blip>
              <a:stretch>
                <a:fillRect/>
              </a:stretch>
            </p:blipFill>
            <p:spPr bwMode="auto">
              <a:xfrm>
                <a:off x="9972139" y="5173413"/>
                <a:ext cx="1493841" cy="1493841"/>
              </a:xfrm>
              <a:prstGeom prst="rect">
                <a:avLst/>
              </a:prstGeom>
              <a:noFill/>
            </p:spPr>
          </p:pic>
          <p:sp>
            <p:nvSpPr>
              <p:cNvPr id="167" name="Rectangle 166"/>
              <p:cNvSpPr/>
              <p:nvPr/>
            </p:nvSpPr>
            <p:spPr>
              <a:xfrm>
                <a:off x="9846129" y="5099960"/>
                <a:ext cx="1819537" cy="369332"/>
              </a:xfrm>
              <a:prstGeom prst="rect">
                <a:avLst/>
              </a:prstGeom>
            </p:spPr>
            <p:txBody>
              <a:bodyPr wrap="none">
                <a:spAutoFit/>
              </a:bodyPr>
              <a:lstStyle/>
              <a:p>
                <a:pPr defTabSz="896386"/>
                <a:r>
                  <a:rPr lang="en-US" sz="1765" kern="0" dirty="0">
                    <a:solidFill>
                      <a:srgbClr val="FFFFFF"/>
                    </a:solidFill>
                  </a:rPr>
                  <a:t>Service Provider</a:t>
                </a:r>
              </a:p>
            </p:txBody>
          </p:sp>
        </p:grpSp>
      </p:grpSp>
      <p:grpSp>
        <p:nvGrpSpPr>
          <p:cNvPr id="66" name="Group 65"/>
          <p:cNvGrpSpPr/>
          <p:nvPr/>
        </p:nvGrpSpPr>
        <p:grpSpPr>
          <a:xfrm>
            <a:off x="6858253" y="214827"/>
            <a:ext cx="5217302" cy="1954885"/>
            <a:chOff x="3912469" y="425087"/>
            <a:chExt cx="6450227" cy="2011680"/>
          </a:xfrm>
        </p:grpSpPr>
        <p:sp>
          <p:nvSpPr>
            <p:cNvPr id="67" name="Rectangle 66"/>
            <p:cNvSpPr/>
            <p:nvPr/>
          </p:nvSpPr>
          <p:spPr>
            <a:xfrm>
              <a:off x="3912469" y="425087"/>
              <a:ext cx="6450227" cy="201168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Container Management</a:t>
              </a:r>
            </a:p>
          </p:txBody>
        </p:sp>
        <p:grpSp>
          <p:nvGrpSpPr>
            <p:cNvPr id="68" name="Group 67"/>
            <p:cNvGrpSpPr/>
            <p:nvPr/>
          </p:nvGrpSpPr>
          <p:grpSpPr>
            <a:xfrm>
              <a:off x="4101544" y="906046"/>
              <a:ext cx="1828800" cy="1371600"/>
              <a:chOff x="4092204" y="824804"/>
              <a:chExt cx="1828800" cy="1371600"/>
            </a:xfrm>
          </p:grpSpPr>
          <p:sp>
            <p:nvSpPr>
              <p:cNvPr id="76" name="Rectangle 75"/>
              <p:cNvSpPr/>
              <p:nvPr/>
            </p:nvSpPr>
            <p:spPr>
              <a:xfrm>
                <a:off x="4092204" y="824804"/>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PowerShell</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568" y="1242108"/>
                <a:ext cx="884073" cy="884073"/>
              </a:xfrm>
              <a:prstGeom prst="rect">
                <a:avLst/>
              </a:prstGeom>
              <a:ln w="38100">
                <a:solidFill>
                  <a:schemeClr val="accent1"/>
                </a:solidFill>
              </a:ln>
            </p:spPr>
          </p:pic>
        </p:grpSp>
        <p:grpSp>
          <p:nvGrpSpPr>
            <p:cNvPr id="70" name="Group 69"/>
            <p:cNvGrpSpPr/>
            <p:nvPr/>
          </p:nvGrpSpPr>
          <p:grpSpPr>
            <a:xfrm>
              <a:off x="8363502" y="906046"/>
              <a:ext cx="1828800" cy="1388456"/>
              <a:chOff x="8354162" y="845633"/>
              <a:chExt cx="1828800" cy="1388456"/>
            </a:xfrm>
          </p:grpSpPr>
          <p:sp>
            <p:nvSpPr>
              <p:cNvPr id="74" name="Rectangle 73"/>
              <p:cNvSpPr/>
              <p:nvPr/>
            </p:nvSpPr>
            <p:spPr>
              <a:xfrm>
                <a:off x="8354162"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Others</a:t>
                </a:r>
              </a:p>
            </p:txBody>
          </p:sp>
          <p:pic>
            <p:nvPicPr>
              <p:cNvPr id="75" name="Picture 2" descr="C:\Users\mitchellg\Desktop\Automated_2.png"/>
              <p:cNvPicPr>
                <a:picLocks noChangeAspect="1" noChangeArrowheads="1"/>
              </p:cNvPicPr>
              <p:nvPr/>
            </p:nvPicPr>
            <p:blipFill>
              <a:blip r:embed="rId9" cstate="print">
                <a:lum bright="100000"/>
              </a:blip>
              <a:srcRect/>
              <a:stretch>
                <a:fillRect/>
              </a:stretch>
            </p:blipFill>
            <p:spPr bwMode="auto">
              <a:xfrm>
                <a:off x="8662935" y="1022834"/>
                <a:ext cx="1211255" cy="1211255"/>
              </a:xfrm>
              <a:prstGeom prst="rect">
                <a:avLst/>
              </a:prstGeom>
              <a:noFill/>
              <a:ln w="38100">
                <a:noFill/>
              </a:ln>
            </p:spPr>
          </p:pic>
        </p:grpSp>
        <p:grpSp>
          <p:nvGrpSpPr>
            <p:cNvPr id="71" name="Group 70"/>
            <p:cNvGrpSpPr/>
            <p:nvPr/>
          </p:nvGrpSpPr>
          <p:grpSpPr>
            <a:xfrm>
              <a:off x="6183202" y="906046"/>
              <a:ext cx="1956396" cy="1371600"/>
              <a:chOff x="6173862" y="845633"/>
              <a:chExt cx="1956396" cy="1371600"/>
            </a:xfrm>
          </p:grpSpPr>
          <p:sp>
            <p:nvSpPr>
              <p:cNvPr id="72" name="Rectangle 71"/>
              <p:cNvSpPr/>
              <p:nvPr/>
            </p:nvSpPr>
            <p:spPr>
              <a:xfrm>
                <a:off x="6237660" y="845633"/>
                <a:ext cx="1828800" cy="1371600"/>
              </a:xfrm>
              <a:prstGeom prst="rect">
                <a:avLst/>
              </a:prstGeom>
              <a:solidFill>
                <a:schemeClr val="accent1"/>
              </a:solid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896386"/>
                <a:r>
                  <a:rPr lang="en-US" sz="1765" kern="0">
                    <a:solidFill>
                      <a:srgbClr val="FFFFFF"/>
                    </a:solidFill>
                  </a:rPr>
                  <a:t>Docker</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ln w="38100">
                <a:noFill/>
              </a:ln>
            </p:spPr>
          </p:pic>
        </p:grpSp>
      </p:grpSp>
      <p:grpSp>
        <p:nvGrpSpPr>
          <p:cNvPr id="80" name="Group 79"/>
          <p:cNvGrpSpPr/>
          <p:nvPr/>
        </p:nvGrpSpPr>
        <p:grpSpPr>
          <a:xfrm>
            <a:off x="4623333" y="1288473"/>
            <a:ext cx="2078954" cy="3382110"/>
            <a:chOff x="1767013" y="2024075"/>
            <a:chExt cx="2050084" cy="3297046"/>
          </a:xfrm>
        </p:grpSpPr>
        <p:sp>
          <p:nvSpPr>
            <p:cNvPr id="81" name="Rectangle 80"/>
            <p:cNvSpPr/>
            <p:nvPr/>
          </p:nvSpPr>
          <p:spPr>
            <a:xfrm>
              <a:off x="1767013" y="2024075"/>
              <a:ext cx="2050084" cy="3297046"/>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algn="ctr" defTabSz="896386"/>
              <a:r>
                <a:rPr lang="en-US" sz="2353" kern="0" dirty="0">
                  <a:solidFill>
                    <a:srgbClr val="0078D7"/>
                  </a:solidFill>
                </a:rPr>
                <a:t>Development Environments</a:t>
              </a:r>
            </a:p>
          </p:txBody>
        </p:sp>
        <p:grpSp>
          <p:nvGrpSpPr>
            <p:cNvPr id="82" name="Group 81"/>
            <p:cNvGrpSpPr/>
            <p:nvPr/>
          </p:nvGrpSpPr>
          <p:grpSpPr>
            <a:xfrm>
              <a:off x="1877655" y="2901344"/>
              <a:ext cx="1828800" cy="685800"/>
              <a:chOff x="3366086" y="2513564"/>
              <a:chExt cx="1828800" cy="685800"/>
            </a:xfrm>
          </p:grpSpPr>
          <p:sp>
            <p:nvSpPr>
              <p:cNvPr id="87" name="Rectangle 86"/>
              <p:cNvSpPr/>
              <p:nvPr/>
            </p:nvSpPr>
            <p:spPr>
              <a:xfrm>
                <a:off x="3366086" y="2513564"/>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9334" y="2636317"/>
                <a:ext cx="1657240" cy="469364"/>
              </a:xfrm>
              <a:prstGeom prst="rect">
                <a:avLst/>
              </a:prstGeom>
            </p:spPr>
          </p:pic>
        </p:grpSp>
        <p:sp>
          <p:nvSpPr>
            <p:cNvPr id="83" name="Rectangle 82"/>
            <p:cNvSpPr/>
            <p:nvPr/>
          </p:nvSpPr>
          <p:spPr>
            <a:xfrm>
              <a:off x="1875123" y="4555788"/>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sz="1765" kern="0">
                  <a:solidFill>
                    <a:srgbClr val="FFFFFF"/>
                  </a:solidFill>
                </a:rPr>
                <a:t>Others…</a:t>
              </a:r>
              <a:endParaRPr lang="en-US" sz="1765" kern="0" dirty="0">
                <a:solidFill>
                  <a:srgbClr val="FFFFFF"/>
                </a:solidFill>
              </a:endParaRPr>
            </a:p>
          </p:txBody>
        </p:sp>
        <p:grpSp>
          <p:nvGrpSpPr>
            <p:cNvPr id="84" name="Group 83"/>
            <p:cNvGrpSpPr/>
            <p:nvPr/>
          </p:nvGrpSpPr>
          <p:grpSpPr>
            <a:xfrm>
              <a:off x="1877655" y="3733396"/>
              <a:ext cx="1828800" cy="685800"/>
              <a:chOff x="1874706" y="3937841"/>
              <a:chExt cx="1828800" cy="685800"/>
            </a:xfrm>
          </p:grpSpPr>
          <p:sp>
            <p:nvSpPr>
              <p:cNvPr id="85" name="Rectangle 84"/>
              <p:cNvSpPr/>
              <p:nvPr/>
            </p:nvSpPr>
            <p:spPr>
              <a:xfrm>
                <a:off x="1874706" y="3937841"/>
                <a:ext cx="1828800" cy="685800"/>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5" kern="0">
                  <a:solidFill>
                    <a:srgbClr val="FFFFFF"/>
                  </a:solidFill>
                </a:endParaRPr>
              </a:p>
            </p:txBody>
          </p:sp>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85526" y="4115446"/>
                <a:ext cx="1407161" cy="330590"/>
              </a:xfrm>
              <a:prstGeom prst="rect">
                <a:avLst/>
              </a:prstGeom>
            </p:spPr>
          </p:pic>
        </p:grpSp>
      </p:grpSp>
    </p:spTree>
    <p:extLst>
      <p:ext uri="{BB962C8B-B14F-4D97-AF65-F5344CB8AC3E}">
        <p14:creationId xmlns:p14="http://schemas.microsoft.com/office/powerpoint/2010/main" val="1643589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fade">
                                      <p:cBhvr>
                                        <p:cTn id="27" dur="500"/>
                                        <p:tgtEl>
                                          <p:spTgt spid="9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500"/>
                                        <p:tgtEl>
                                          <p:spTgt spid="6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1" grpId="0" animBg="1"/>
      <p:bldP spid="90" grpId="0" animBg="1"/>
      <p:bldP spid="91" grpId="0" animBg="1"/>
      <p:bldP spid="92" grpId="0" animBg="1"/>
      <p:bldP spid="93"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283"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9319" y="3275981"/>
            <a:ext cx="733389" cy="523015"/>
          </a:xfrm>
          <a:prstGeom prst="rect">
            <a:avLst/>
          </a:prstGeom>
        </p:spPr>
      </p:pic>
      <p:grpSp>
        <p:nvGrpSpPr>
          <p:cNvPr id="105" name="Group 104"/>
          <p:cNvGrpSpPr/>
          <p:nvPr/>
        </p:nvGrpSpPr>
        <p:grpSpPr>
          <a:xfrm>
            <a:off x="3103208" y="3242299"/>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000000"/>
                </a:solidFill>
                <a:effectLst/>
                <a:uLnTx/>
                <a:uFillTx/>
                <a:latin typeface="Segoe UI Light"/>
                <a:ea typeface="+mn-ea"/>
                <a:cs typeface="+mn-cs"/>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Infrastructure</a:t>
            </a:r>
          </a:p>
        </p:txBody>
      </p:sp>
      <p:sp>
        <p:nvSpPr>
          <p:cNvPr id="132" name="TextBox 131"/>
          <p:cNvSpPr txBox="1"/>
          <p:nvPr/>
        </p:nvSpPr>
        <p:spPr>
          <a:xfrm>
            <a:off x="318653" y="2569536"/>
            <a:ext cx="1508667"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059" y="2230101"/>
            <a:ext cx="1673855" cy="781624"/>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82487" y="2402543"/>
            <a:ext cx="778972" cy="615870"/>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4"/>
          <a:stretch>
            <a:fillRect/>
          </a:stretch>
        </p:blipFill>
        <p:spPr>
          <a:xfrm>
            <a:off x="7646959" y="4957488"/>
            <a:ext cx="1044962" cy="510606"/>
          </a:xfrm>
          <a:prstGeom prst="rect">
            <a:avLst/>
          </a:prstGeom>
        </p:spPr>
      </p:pic>
      <p:pic>
        <p:nvPicPr>
          <p:cNvPr id="21" name="Picture 20"/>
          <p:cNvPicPr>
            <a:picLocks noChangeAspect="1"/>
          </p:cNvPicPr>
          <p:nvPr/>
        </p:nvPicPr>
        <p:blipFill>
          <a:blip r:embed="rId15"/>
          <a:stretch>
            <a:fillRect/>
          </a:stretch>
        </p:blipFill>
        <p:spPr>
          <a:xfrm>
            <a:off x="8855430" y="5098102"/>
            <a:ext cx="985050" cy="302576"/>
          </a:xfrm>
          <a:prstGeom prst="rect">
            <a:avLst/>
          </a:prstGeom>
        </p:spPr>
      </p:pic>
      <p:pic>
        <p:nvPicPr>
          <p:cNvPr id="19" name="Picture 18"/>
          <p:cNvPicPr>
            <a:picLocks noChangeAspect="1"/>
          </p:cNvPicPr>
          <p:nvPr/>
        </p:nvPicPr>
        <p:blipFill>
          <a:blip r:embed="rId16"/>
          <a:stretch>
            <a:fillRect/>
          </a:stretch>
        </p:blipFill>
        <p:spPr>
          <a:xfrm>
            <a:off x="5215314" y="5039037"/>
            <a:ext cx="1329583" cy="347505"/>
          </a:xfrm>
          <a:prstGeom prst="rect">
            <a:avLst/>
          </a:prstGeom>
        </p:spPr>
      </p:pic>
      <p:sp>
        <p:nvSpPr>
          <p:cNvPr id="131" name="TextBox 130"/>
          <p:cNvSpPr txBox="1"/>
          <p:nvPr/>
        </p:nvSpPr>
        <p:spPr>
          <a:xfrm>
            <a:off x="318653" y="4974446"/>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Databases &amp;</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Middleware</a:t>
            </a:r>
          </a:p>
        </p:txBody>
      </p:sp>
      <p:pic>
        <p:nvPicPr>
          <p:cNvPr id="10" name="Picture 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94566"/>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&amp; Tools</a:t>
            </a: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1"/>
          <a:stretch>
            <a:fillRect/>
          </a:stretch>
        </p:blipFill>
        <p:spPr>
          <a:xfrm>
            <a:off x="7219109" y="4264191"/>
            <a:ext cx="1019241" cy="205055"/>
          </a:xfrm>
          <a:prstGeom prst="rect">
            <a:avLst/>
          </a:prstGeom>
        </p:spPr>
      </p:pic>
      <p:pic>
        <p:nvPicPr>
          <p:cNvPr id="88" name="Picture 87"/>
          <p:cNvPicPr>
            <a:picLocks noChangeAspect="1"/>
          </p:cNvPicPr>
          <p:nvPr/>
        </p:nvPicPr>
        <p:blipFill>
          <a:blip r:embed="rId22"/>
          <a:stretch>
            <a:fillRect/>
          </a:stretch>
        </p:blipFill>
        <p:spPr>
          <a:xfrm>
            <a:off x="10126137" y="5059683"/>
            <a:ext cx="444989" cy="454591"/>
          </a:xfrm>
          <a:prstGeom prst="rect">
            <a:avLst/>
          </a:prstGeom>
        </p:spPr>
      </p:pic>
      <p:pic>
        <p:nvPicPr>
          <p:cNvPr id="90" name="Picture 89"/>
          <p:cNvPicPr>
            <a:picLocks noChangeAspect="1"/>
          </p:cNvPicPr>
          <p:nvPr/>
        </p:nvPicPr>
        <p:blipFill>
          <a:blip r:embed="rId23"/>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642062" y="3252518"/>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72289" y="3233367"/>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609017" y="3229771"/>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8"/>
          <a:stretch>
            <a:fillRect/>
          </a:stretch>
        </p:blipFill>
        <p:spPr>
          <a:xfrm>
            <a:off x="6868458" y="2412131"/>
            <a:ext cx="569442" cy="606782"/>
          </a:xfrm>
          <a:prstGeom prst="rect">
            <a:avLst/>
          </a:prstGeom>
        </p:spPr>
      </p:pic>
      <p:pic>
        <p:nvPicPr>
          <p:cNvPr id="17" name="Picture 16"/>
          <p:cNvPicPr>
            <a:picLocks noChangeAspect="1"/>
          </p:cNvPicPr>
          <p:nvPr/>
        </p:nvPicPr>
        <p:blipFill>
          <a:blip r:embed="rId29"/>
          <a:stretch>
            <a:fillRect/>
          </a:stretch>
        </p:blipFill>
        <p:spPr>
          <a:xfrm>
            <a:off x="7578684" y="2442420"/>
            <a:ext cx="559963" cy="585130"/>
          </a:xfrm>
          <a:prstGeom prst="rect">
            <a:avLst/>
          </a:prstGeom>
        </p:spPr>
      </p:pic>
      <p:pic>
        <p:nvPicPr>
          <p:cNvPr id="83" name="Picture 82"/>
          <p:cNvPicPr>
            <a:picLocks noChangeAspect="1"/>
          </p:cNvPicPr>
          <p:nvPr/>
        </p:nvPicPr>
        <p:blipFill>
          <a:blip r:embed="rId30"/>
          <a:stretch>
            <a:fillRect/>
          </a:stretch>
        </p:blipFill>
        <p:spPr>
          <a:xfrm>
            <a:off x="8164442" y="5835501"/>
            <a:ext cx="1220406" cy="449109"/>
          </a:xfrm>
          <a:prstGeom prst="rect">
            <a:avLst/>
          </a:prstGeom>
        </p:spPr>
      </p:pic>
      <p:pic>
        <p:nvPicPr>
          <p:cNvPr id="111" name="Picture 1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663071" y="5805179"/>
            <a:ext cx="1278581" cy="434265"/>
          </a:xfrm>
          <a:prstGeom prst="rect">
            <a:avLst/>
          </a:prstGeom>
        </p:spPr>
      </p:pic>
      <p:pic>
        <p:nvPicPr>
          <p:cNvPr id="9" name="Picture 8"/>
          <p:cNvPicPr>
            <a:picLocks noChangeAspect="1"/>
          </p:cNvPicPr>
          <p:nvPr/>
        </p:nvPicPr>
        <p:blipFill rotWithShape="1">
          <a:blip r:embed="rId32"/>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Light"/>
                <a:ea typeface="+mn-ea"/>
                <a:cs typeface="+mn-cs"/>
              </a:rPr>
              <a:t>DevOps</a:t>
            </a:r>
          </a:p>
        </p:txBody>
      </p:sp>
      <p:sp>
        <p:nvSpPr>
          <p:cNvPr id="110" name="TextBox 109"/>
          <p:cNvSpPr txBox="1"/>
          <p:nvPr/>
        </p:nvSpPr>
        <p:spPr>
          <a:xfrm>
            <a:off x="3740695" y="3351308"/>
            <a:ext cx="1567236" cy="333617"/>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PaaS </a:t>
            </a:r>
          </a:p>
        </p:txBody>
      </p:sp>
      <p:pic>
        <p:nvPicPr>
          <p:cNvPr id="113" name="Picture 11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539199" y="5849749"/>
            <a:ext cx="1289448" cy="497994"/>
          </a:xfrm>
          <a:prstGeom prst="rect">
            <a:avLst/>
          </a:prstGeom>
        </p:spPr>
      </p:pic>
      <p:pic>
        <p:nvPicPr>
          <p:cNvPr id="114" name="Picture 11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60944" y="5831683"/>
            <a:ext cx="837274" cy="509509"/>
          </a:xfrm>
          <a:prstGeom prst="rect">
            <a:avLst/>
          </a:prstGeom>
        </p:spPr>
      </p:pic>
      <p:pic>
        <p:nvPicPr>
          <p:cNvPr id="121" name="Picture 12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25768" y="5873350"/>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marL="0" marR="0" lvl="0" indent="0" algn="l" defTabSz="9326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Segoe UI Light"/>
                <a:ea typeface="+mn-ea"/>
                <a:cs typeface="Segoe UI" pitchFamily="34" charset="0"/>
              </a:rPr>
              <a:t>Azure is an open cloud</a:t>
            </a:r>
          </a:p>
        </p:txBody>
      </p:sp>
      <p:pic>
        <p:nvPicPr>
          <p:cNvPr id="3" name="Picture 2"/>
          <p:cNvPicPr>
            <a:picLocks noChangeAspect="1"/>
          </p:cNvPicPr>
          <p:nvPr/>
        </p:nvPicPr>
        <p:blipFill>
          <a:blip r:embed="rId41"/>
          <a:stretch>
            <a:fillRect/>
          </a:stretch>
        </p:blipFill>
        <p:spPr>
          <a:xfrm>
            <a:off x="2443008" y="5835501"/>
            <a:ext cx="490088" cy="484112"/>
          </a:xfrm>
          <a:prstGeom prst="rect">
            <a:avLst/>
          </a:prstGeom>
        </p:spPr>
      </p:pic>
      <p:pic>
        <p:nvPicPr>
          <p:cNvPr id="72" name="Picture 7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3"/>
          <a:stretch>
            <a:fillRect/>
          </a:stretch>
        </p:blipFill>
        <p:spPr>
          <a:xfrm>
            <a:off x="1733545" y="5825587"/>
            <a:ext cx="505774" cy="596814"/>
          </a:xfrm>
          <a:prstGeom prst="rect">
            <a:avLst/>
          </a:prstGeom>
        </p:spPr>
      </p:pic>
      <p:pic>
        <p:nvPicPr>
          <p:cNvPr id="76" name="Picture 7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 name="Picture 6"/>
          <p:cNvPicPr>
            <a:picLocks noChangeAspect="1"/>
          </p:cNvPicPr>
          <p:nvPr/>
        </p:nvPicPr>
        <p:blipFill>
          <a:blip r:embed="rId46"/>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3180155" y="5908337"/>
            <a:ext cx="1187732" cy="3808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www.packet.net/media/images/m7S2-kubernetes.png"/>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8634136" y="3141047"/>
            <a:ext cx="825987" cy="7079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en/thumb/3/3a/OpenShift-LogoType.svg/1024px-OpenShift-LogoType.svg.pn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7947430" y="3178460"/>
            <a:ext cx="688709" cy="688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9480399" y="3228140"/>
            <a:ext cx="915454" cy="389555"/>
          </a:xfrm>
          <a:prstGeom prst="rect">
            <a:avLst/>
          </a:prstGeom>
        </p:spPr>
      </p:pic>
      <p:pic>
        <p:nvPicPr>
          <p:cNvPr id="16" name="Picture 1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480606" y="3133943"/>
            <a:ext cx="755500" cy="665053"/>
          </a:xfrm>
          <a:prstGeom prst="rect">
            <a:avLst/>
          </a:prstGeom>
        </p:spPr>
      </p:pic>
      <p:sp>
        <p:nvSpPr>
          <p:cNvPr id="71" name="TextBox 70"/>
          <p:cNvSpPr txBox="1"/>
          <p:nvPr/>
        </p:nvSpPr>
        <p:spPr>
          <a:xfrm>
            <a:off x="6563025" y="3201117"/>
            <a:ext cx="775772" cy="574901"/>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schemeClr val="bg1"/>
                </a:solidFill>
                <a:effectLst/>
                <a:uLnTx/>
                <a:uFillTx/>
                <a:latin typeface="Segoe UI Light"/>
                <a:ea typeface="+mn-ea"/>
                <a:cs typeface="+mn-cs"/>
              </a:rPr>
              <a:t>Orchestration</a:t>
            </a:r>
          </a:p>
        </p:txBody>
      </p:sp>
      <p:sp>
        <p:nvSpPr>
          <p:cNvPr id="6" name="Rectangle 5"/>
          <p:cNvSpPr/>
          <p:nvPr/>
        </p:nvSpPr>
        <p:spPr>
          <a:xfrm>
            <a:off x="1623716" y="2336623"/>
            <a:ext cx="1140238" cy="72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schemeClr val="tx2"/>
              </a:solidFill>
            </a:endParaRPr>
          </a:p>
        </p:txBody>
      </p:sp>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836526" y="2351736"/>
            <a:ext cx="714618" cy="702229"/>
          </a:xfrm>
          <a:prstGeom prst="rect">
            <a:avLst/>
          </a:prstGeom>
        </p:spPr>
      </p:pic>
    </p:spTree>
    <p:extLst>
      <p:ext uri="{BB962C8B-B14F-4D97-AF65-F5344CB8AC3E}">
        <p14:creationId xmlns:p14="http://schemas.microsoft.com/office/powerpoint/2010/main" val="35985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1000" tmFilter="0, 0; .2, .5; .8, .5; 1, 0"/>
                                        <p:tgtEl>
                                          <p:spTgt spid="16"/>
                                        </p:tgtEl>
                                      </p:cBhvr>
                                    </p:animEffect>
                                    <p:animScale>
                                      <p:cBhvr>
                                        <p:cTn id="7" dur="500" autoRev="1" fill="hold"/>
                                        <p:tgtEl>
                                          <p:spTgt spid="16"/>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111"/>
                                        </p:tgtEl>
                                      </p:cBhvr>
                                    </p:animEffect>
                                    <p:animScale>
                                      <p:cBhvr>
                                        <p:cTn id="10" dur="500" autoRev="1" fill="hold"/>
                                        <p:tgtEl>
                                          <p:spTgt spid="1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309582"/>
            <a:ext cx="8066548" cy="1701737"/>
          </a:xfrm>
        </p:spPr>
        <p:txBody>
          <a:bodyPr/>
          <a:lstStyle/>
          <a:p>
            <a:r>
              <a:rPr lang="en-US" dirty="0"/>
              <a:t>Hands On Lab</a:t>
            </a:r>
            <a:br>
              <a:rPr lang="en-US" dirty="0"/>
            </a:br>
            <a:r>
              <a:rPr lang="en-US" sz="3921" dirty="0"/>
              <a:t>Containers and Windows Server 2016</a:t>
            </a:r>
            <a:endParaRPr lang="en-US" dirty="0"/>
          </a:p>
        </p:txBody>
      </p:sp>
      <p:sp>
        <p:nvSpPr>
          <p:cNvPr id="3" name="Text Placeholder 2"/>
          <p:cNvSpPr>
            <a:spLocks noGrp="1"/>
          </p:cNvSpPr>
          <p:nvPr>
            <p:ph type="body" sz="quarter" idx="12"/>
          </p:nvPr>
        </p:nvSpPr>
        <p:spPr>
          <a:xfrm>
            <a:off x="269240" y="3877277"/>
            <a:ext cx="8067822" cy="1164421"/>
          </a:xfrm>
        </p:spPr>
        <p:txBody>
          <a:bodyPr/>
          <a:lstStyle/>
          <a:p>
            <a:endParaRPr lang="en-US" dirty="0">
              <a:solidFill>
                <a:schemeClr val="bg2"/>
              </a:solidFill>
            </a:endParaRPr>
          </a:p>
          <a:p>
            <a:endParaRPr lang="en-US" dirty="0">
              <a:solidFill>
                <a:schemeClr val="bg2"/>
              </a:solidFill>
            </a:endParaRPr>
          </a:p>
        </p:txBody>
      </p:sp>
      <p:sp>
        <p:nvSpPr>
          <p:cNvPr id="5" name="Rectangle 4"/>
          <p:cNvSpPr/>
          <p:nvPr/>
        </p:nvSpPr>
        <p:spPr>
          <a:xfrm>
            <a:off x="269240" y="5794105"/>
            <a:ext cx="10442859" cy="756041"/>
          </a:xfrm>
          <a:prstGeom prst="rect">
            <a:avLst/>
          </a:prstGeom>
        </p:spPr>
        <p:txBody>
          <a:bodyPr wrap="none">
            <a:spAutoFit/>
          </a:bodyPr>
          <a:lstStyle/>
          <a:p>
            <a:r>
              <a:rPr lang="en-US" sz="4313" dirty="0"/>
              <a:t>https://labondemand.com/Launch/40A59076</a:t>
            </a:r>
          </a:p>
        </p:txBody>
      </p:sp>
      <p:sp>
        <p:nvSpPr>
          <p:cNvPr id="6" name="Rectangle 5"/>
          <p:cNvSpPr/>
          <p:nvPr/>
        </p:nvSpPr>
        <p:spPr>
          <a:xfrm>
            <a:off x="269240" y="803983"/>
            <a:ext cx="11653522" cy="4435376"/>
          </a:xfrm>
          <a:prstGeom prst="rect">
            <a:avLst/>
          </a:prstGeom>
        </p:spPr>
        <p:txBody>
          <a:bodyPr wrap="square">
            <a:spAutoFit/>
          </a:bodyPr>
          <a:lstStyle/>
          <a:p>
            <a:endParaRPr lang="en-US" sz="1765" dirty="0"/>
          </a:p>
          <a:p>
            <a:endParaRPr lang="en-US" sz="1765" dirty="0"/>
          </a:p>
          <a:p>
            <a:endParaRPr lang="en-US" sz="1765" dirty="0"/>
          </a:p>
          <a:p>
            <a:endParaRPr lang="en-US" sz="1765" dirty="0"/>
          </a:p>
          <a:p>
            <a:endParaRPr lang="en-US" sz="1765" dirty="0"/>
          </a:p>
          <a:p>
            <a:r>
              <a:rPr lang="en-US" sz="1765" dirty="0"/>
              <a:t>In this lab, you will gain fundamental knowledge for managing Windows Server containers on Windows 10 by using Docker commands. You will learn how to:</a:t>
            </a:r>
          </a:p>
          <a:p>
            <a:r>
              <a:rPr lang="en-US" sz="1765" dirty="0"/>
              <a:t>1.Install the pre-requisites for Docker on Windows 10.</a:t>
            </a:r>
          </a:p>
          <a:p>
            <a:r>
              <a:rPr lang="en-US" sz="1765" dirty="0"/>
              <a:t>2.Install Docker.</a:t>
            </a:r>
          </a:p>
          <a:p>
            <a:r>
              <a:rPr lang="en-US" sz="1765" dirty="0"/>
              <a:t>3.Install a Nano Server base image that is used to create containers.</a:t>
            </a:r>
          </a:p>
          <a:p>
            <a:r>
              <a:rPr lang="en-US" sz="1765" dirty="0"/>
              <a:t>4.Create containers with and without Hyper-V isolation.</a:t>
            </a:r>
          </a:p>
          <a:p>
            <a:r>
              <a:rPr lang="en-US" sz="1765" dirty="0"/>
              <a:t>5.Create layered container images from containers.</a:t>
            </a:r>
          </a:p>
          <a:p>
            <a:r>
              <a:rPr lang="en-US" sz="1765" dirty="0"/>
              <a:t>6.Remove Windows Server containers and Windows Server container images by using Docker.</a:t>
            </a:r>
          </a:p>
          <a:p>
            <a:endParaRPr lang="en-US" sz="1765" dirty="0"/>
          </a:p>
          <a:p>
            <a:r>
              <a:rPr lang="en-US" sz="1765" dirty="0"/>
              <a:t>You will also learn about the parent-child relationship between containers and between container images. Finally, you will learn how to deploy a Nano Server package and install the Web server role in a container.</a:t>
            </a:r>
          </a:p>
        </p:txBody>
      </p:sp>
    </p:spTree>
    <p:extLst>
      <p:ext uri="{BB962C8B-B14F-4D97-AF65-F5344CB8AC3E}">
        <p14:creationId xmlns:p14="http://schemas.microsoft.com/office/powerpoint/2010/main" val="1715264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075765"/>
            <a:ext cx="11653523" cy="5904950"/>
          </a:xfrm>
        </p:spPr>
        <p:txBody>
          <a:bodyPr/>
          <a:lstStyle/>
          <a:p>
            <a:r>
              <a:rPr lang="en-US" dirty="0"/>
              <a:t>Micro Services</a:t>
            </a:r>
          </a:p>
          <a:p>
            <a:pPr lvl="1"/>
            <a:r>
              <a:rPr lang="en-US" dirty="0"/>
              <a:t>3-5 Years</a:t>
            </a:r>
          </a:p>
          <a:p>
            <a:pPr lvl="1"/>
            <a:r>
              <a:rPr lang="en-US" dirty="0"/>
              <a:t>Many are now leveraging the processes</a:t>
            </a:r>
          </a:p>
          <a:p>
            <a:pPr lvl="1"/>
            <a:r>
              <a:rPr lang="en-US" dirty="0"/>
              <a:t>It will take time for applications to be rewritten using new technology</a:t>
            </a:r>
          </a:p>
          <a:p>
            <a:pPr lvl="1"/>
            <a:r>
              <a:rPr lang="en-US" dirty="0"/>
              <a:t>DevOps practices will dictate</a:t>
            </a:r>
          </a:p>
          <a:p>
            <a:pPr lvl="2"/>
            <a:r>
              <a:rPr lang="en-US" dirty="0"/>
              <a:t>As people learn about the massive capabilities of Agile, DevOps capabilities they will institute these changes but it will take time to change many apps</a:t>
            </a:r>
          </a:p>
          <a:p>
            <a:pPr lvl="1"/>
            <a:r>
              <a:rPr lang="en-US" dirty="0"/>
              <a:t>Cloud scale and cost savings could make it shorter (possibly much shorter)</a:t>
            </a:r>
          </a:p>
          <a:p>
            <a:r>
              <a:rPr lang="en-US" dirty="0"/>
              <a:t>Containers</a:t>
            </a:r>
          </a:p>
          <a:p>
            <a:pPr lvl="1"/>
            <a:r>
              <a:rPr lang="en-US" dirty="0"/>
              <a:t>Now</a:t>
            </a:r>
          </a:p>
          <a:p>
            <a:pPr lvl="1"/>
            <a:r>
              <a:rPr lang="en-US" dirty="0"/>
              <a:t>Docker has already started driving this technology forward</a:t>
            </a:r>
          </a:p>
          <a:p>
            <a:pPr lvl="1"/>
            <a:r>
              <a:rPr lang="en-US" dirty="0"/>
              <a:t>Usually no “coding” changes are needed so very fast adoption</a:t>
            </a:r>
          </a:p>
          <a:p>
            <a:pPr lvl="1"/>
            <a:r>
              <a:rPr lang="en-US" dirty="0"/>
              <a:t>Docker, Cloud providers and new Server OS are all making it easy and cost effective</a:t>
            </a:r>
          </a:p>
        </p:txBody>
      </p:sp>
      <p:sp>
        <p:nvSpPr>
          <p:cNvPr id="3" name="Title 2"/>
          <p:cNvSpPr>
            <a:spLocks noGrp="1"/>
          </p:cNvSpPr>
          <p:nvPr>
            <p:ph type="title"/>
          </p:nvPr>
        </p:nvSpPr>
        <p:spPr/>
        <p:txBody>
          <a:bodyPr/>
          <a:lstStyle/>
          <a:p>
            <a:r>
              <a:rPr lang="en-US" dirty="0"/>
              <a:t>How Long Will it take to be mainstream?</a:t>
            </a:r>
          </a:p>
        </p:txBody>
      </p:sp>
    </p:spTree>
    <p:extLst>
      <p:ext uri="{BB962C8B-B14F-4D97-AF65-F5344CB8AC3E}">
        <p14:creationId xmlns:p14="http://schemas.microsoft.com/office/powerpoint/2010/main" val="4727904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8"/>
            <a:ext cx="11653523" cy="3937681"/>
          </a:xfrm>
        </p:spPr>
        <p:txBody>
          <a:bodyPr/>
          <a:lstStyle/>
          <a:p>
            <a:pPr marL="742950" indent="-742950">
              <a:buFont typeface="+mj-lt"/>
              <a:buAutoNum type="arabicPeriod"/>
            </a:pPr>
            <a:r>
              <a:rPr lang="en-US" dirty="0"/>
              <a:t>Create Docker Account and link it with Azure</a:t>
            </a:r>
          </a:p>
          <a:p>
            <a:pPr lvl="1"/>
            <a:r>
              <a:rPr lang="en-US" dirty="0">
                <a:hlinkClick r:id="rId3"/>
              </a:rPr>
              <a:t>https://beta.docker.com/docs/</a:t>
            </a:r>
            <a:endParaRPr lang="en-US" dirty="0"/>
          </a:p>
          <a:p>
            <a:pPr marL="742950" indent="-742950">
              <a:buFont typeface="+mj-lt"/>
              <a:buAutoNum type="arabicPeriod"/>
            </a:pPr>
            <a:r>
              <a:rPr lang="en-US" dirty="0"/>
              <a:t>Create </a:t>
            </a:r>
            <a:r>
              <a:rPr lang="en-US" dirty="0" err="1"/>
              <a:t>Wordpress</a:t>
            </a:r>
            <a:r>
              <a:rPr lang="en-US" dirty="0"/>
              <a:t> Site on Azure in a Docker Container; login to </a:t>
            </a:r>
            <a:r>
              <a:rPr lang="en-US" dirty="0" err="1"/>
              <a:t>wordpress</a:t>
            </a:r>
            <a:r>
              <a:rPr lang="en-US" dirty="0"/>
              <a:t> to do preliminary setup (admin credentials)</a:t>
            </a:r>
          </a:p>
          <a:p>
            <a:pPr marL="742950" indent="-742950">
              <a:buFont typeface="+mj-lt"/>
              <a:buAutoNum type="arabicPeriod"/>
            </a:pPr>
            <a:r>
              <a:rPr lang="en-US" dirty="0"/>
              <a:t>Install Docker for Windows on your local machine</a:t>
            </a:r>
          </a:p>
          <a:p>
            <a:pPr marL="979478" lvl="1" indent="-742950"/>
            <a:r>
              <a:rPr lang="en-US" dirty="0"/>
              <a:t>https://docs.docker.com/engine/installation/windows/</a:t>
            </a:r>
          </a:p>
        </p:txBody>
      </p:sp>
      <p:sp>
        <p:nvSpPr>
          <p:cNvPr id="3" name="Title 2"/>
          <p:cNvSpPr>
            <a:spLocks noGrp="1"/>
          </p:cNvSpPr>
          <p:nvPr>
            <p:ph type="title"/>
          </p:nvPr>
        </p:nvSpPr>
        <p:spPr/>
        <p:txBody>
          <a:bodyPr/>
          <a:lstStyle/>
          <a:p>
            <a:r>
              <a:rPr lang="en-US" dirty="0"/>
              <a:t>Homework [Optional]</a:t>
            </a:r>
          </a:p>
        </p:txBody>
      </p:sp>
      <p:sp>
        <p:nvSpPr>
          <p:cNvPr id="4" name="Rectangle 3"/>
          <p:cNvSpPr/>
          <p:nvPr/>
        </p:nvSpPr>
        <p:spPr>
          <a:xfrm>
            <a:off x="269239" y="5363314"/>
            <a:ext cx="6096000" cy="1200329"/>
          </a:xfrm>
          <a:prstGeom prst="rect">
            <a:avLst/>
          </a:prstGeom>
        </p:spPr>
        <p:txBody>
          <a:bodyPr>
            <a:spAutoFit/>
          </a:bodyPr>
          <a:lstStyle/>
          <a:p>
            <a:r>
              <a:rPr lang="en-US" b="1" u="sng">
                <a:latin typeface="Calibri" panose="020F0502020204030204" pitchFamily="34" charset="0"/>
                <a:ea typeface="Calibri" panose="020F0502020204030204" pitchFamily="34" charset="0"/>
                <a:cs typeface="Times New Roman" panose="02020603050405020304" pitchFamily="18" charset="0"/>
              </a:rPr>
              <a:t>Agenda 8/30</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Review Homework (if desired) </a:t>
            </a:r>
          </a:p>
          <a:p>
            <a:r>
              <a:rPr lang="en-US" dirty="0">
                <a:latin typeface="Calibri" panose="020F0502020204030204" pitchFamily="34" charset="0"/>
                <a:ea typeface="Calibri" panose="020F0502020204030204" pitchFamily="34" charset="0"/>
                <a:cs typeface="Times New Roman" panose="02020603050405020304" pitchFamily="18" charset="0"/>
              </a:rPr>
              <a:t>Q&amp;A</a:t>
            </a:r>
          </a:p>
          <a:p>
            <a:r>
              <a:rPr lang="en-US" dirty="0">
                <a:latin typeface="Calibri" panose="020F0502020204030204" pitchFamily="34" charset="0"/>
                <a:ea typeface="Calibri" panose="020F0502020204030204" pitchFamily="34" charset="0"/>
                <a:cs typeface="Times New Roman" panose="02020603050405020304" pitchFamily="18" charset="0"/>
              </a:rPr>
              <a:t>Next Steps</a:t>
            </a:r>
          </a:p>
        </p:txBody>
      </p:sp>
    </p:spTree>
    <p:extLst>
      <p:ext uri="{BB962C8B-B14F-4D97-AF65-F5344CB8AC3E}">
        <p14:creationId xmlns:p14="http://schemas.microsoft.com/office/powerpoint/2010/main" val="21735705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72199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Fast Iteration</a:t>
            </a:r>
          </a:p>
        </p:txBody>
      </p:sp>
      <p:sp>
        <p:nvSpPr>
          <p:cNvPr id="6" name="Rectangle 5"/>
          <p:cNvSpPr/>
          <p:nvPr/>
        </p:nvSpPr>
        <p:spPr bwMode="auto">
          <a:xfrm>
            <a:off x="520073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Resource Controls</a:t>
            </a:r>
          </a:p>
        </p:txBody>
      </p:sp>
      <p:sp>
        <p:nvSpPr>
          <p:cNvPr id="7" name="Rectangle 6"/>
          <p:cNvSpPr/>
          <p:nvPr/>
        </p:nvSpPr>
        <p:spPr bwMode="auto">
          <a:xfrm>
            <a:off x="9679476" y="1636150"/>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Rapid Deployment</a:t>
            </a:r>
          </a:p>
        </p:txBody>
      </p:sp>
      <p:sp>
        <p:nvSpPr>
          <p:cNvPr id="8" name="Rectangle 7"/>
          <p:cNvSpPr/>
          <p:nvPr/>
        </p:nvSpPr>
        <p:spPr bwMode="auto">
          <a:xfrm>
            <a:off x="296136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Defined State Separation</a:t>
            </a:r>
          </a:p>
        </p:txBody>
      </p:sp>
      <p:sp>
        <p:nvSpPr>
          <p:cNvPr id="9" name="Rectangle 8"/>
          <p:cNvSpPr/>
          <p:nvPr/>
        </p:nvSpPr>
        <p:spPr bwMode="auto">
          <a:xfrm>
            <a:off x="7440106" y="4325425"/>
            <a:ext cx="1792850" cy="17928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rPr>
              <a:t>Immutability</a:t>
            </a:r>
          </a:p>
          <a:p>
            <a:pPr algn="ctr" defTabSz="914102" fontAlgn="base">
              <a:lnSpc>
                <a:spcPct val="90000"/>
              </a:lnSpc>
              <a:spcBef>
                <a:spcPct val="0"/>
              </a:spcBef>
              <a:spcAft>
                <a:spcPct val="0"/>
              </a:spcAft>
            </a:pPr>
            <a:r>
              <a:rPr lang="en-US" sz="1600" dirty="0">
                <a:solidFill>
                  <a:srgbClr val="FFFFFF"/>
                </a:solidFill>
              </a:rPr>
              <a:t>(unchangeable)</a:t>
            </a:r>
          </a:p>
        </p:txBody>
      </p:sp>
    </p:spTree>
    <p:extLst>
      <p:ext uri="{BB962C8B-B14F-4D97-AF65-F5344CB8AC3E}">
        <p14:creationId xmlns:p14="http://schemas.microsoft.com/office/powerpoint/2010/main" val="1140935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721996" y="1636150"/>
            <a:ext cx="1792850" cy="1792850"/>
            <a:chOff x="2103523" y="4870764"/>
            <a:chExt cx="1828800" cy="1828800"/>
          </a:xfrm>
        </p:grpSpPr>
        <p:sp>
          <p:nvSpPr>
            <p:cNvPr id="29" name="Rectangle 28"/>
            <p:cNvSpPr/>
            <p:nvPr/>
          </p:nvSpPr>
          <p:spPr bwMode="auto">
            <a:xfrm>
              <a:off x="2103523"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noFill/>
              </p:spPr>
              <p:txBody>
                <a:bodyPr wrap="none" lIns="179285" tIns="143428" rIns="179285" bIns="143428" rtlCol="0">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0078D7"/>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0078D7"/>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3"/>
                  <a:stretch>
                    <a:fillRect/>
                  </a:stretch>
                </a:blipFill>
              </p:spPr>
              <p:txBody>
                <a:bodyPr/>
                <a:lstStyle/>
                <a:p>
                  <a:r>
                    <a:rPr lang="en-US">
                      <a:noFill/>
                    </a:rPr>
                    <a:t> </a:t>
                  </a:r>
                </a:p>
              </p:txBody>
            </p:sp>
          </mc:Fallback>
        </mc:AlternateContent>
      </p:grpSp>
      <p:grpSp>
        <p:nvGrpSpPr>
          <p:cNvPr id="5" name="Group 4"/>
          <p:cNvGrpSpPr/>
          <p:nvPr/>
        </p:nvGrpSpPr>
        <p:grpSpPr>
          <a:xfrm>
            <a:off x="5201847" y="1636150"/>
            <a:ext cx="1792850" cy="1792850"/>
            <a:chOff x="4922837" y="4870764"/>
            <a:chExt cx="1828800" cy="1828800"/>
          </a:xfrm>
        </p:grpSpPr>
        <p:sp>
          <p:nvSpPr>
            <p:cNvPr id="31" name="Rectangle 30"/>
            <p:cNvSpPr/>
            <p:nvPr/>
          </p:nvSpPr>
          <p:spPr bwMode="auto">
            <a:xfrm>
              <a:off x="4922837" y="4870764"/>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Databases</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9681699" y="1636150"/>
            <a:ext cx="1792850" cy="1792850"/>
            <a:chOff x="7165848" y="4895023"/>
            <a:chExt cx="1828800" cy="1828800"/>
          </a:xfrm>
        </p:grpSpPr>
        <p:sp>
          <p:nvSpPr>
            <p:cNvPr id="33" name="Rectangle 32"/>
            <p:cNvSpPr/>
            <p:nvPr/>
          </p:nvSpPr>
          <p:spPr bwMode="auto">
            <a:xfrm>
              <a:off x="7165848" y="4895023"/>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Web</a:t>
              </a:r>
            </a:p>
          </p:txBody>
        </p:sp>
        <p:grpSp>
          <p:nvGrpSpPr>
            <p:cNvPr id="2" name="Group 1"/>
            <p:cNvGrpSpPr/>
            <p:nvPr/>
          </p:nvGrpSpPr>
          <p:grpSpPr>
            <a:xfrm>
              <a:off x="7577364" y="5021262"/>
              <a:ext cx="1005769" cy="920831"/>
              <a:chOff x="7589837" y="5094544"/>
              <a:chExt cx="1005769" cy="920831"/>
            </a:xfrm>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00B0F0"/>
                  </a:solidFill>
                </a:endParaRPr>
              </a:p>
            </p:txBody>
          </p:sp>
        </p:grpSp>
      </p:grpSp>
      <p:grpSp>
        <p:nvGrpSpPr>
          <p:cNvPr id="15" name="Group 14"/>
          <p:cNvGrpSpPr/>
          <p:nvPr/>
        </p:nvGrpSpPr>
        <p:grpSpPr>
          <a:xfrm>
            <a:off x="7440637" y="4325425"/>
            <a:ext cx="1792850" cy="1792850"/>
            <a:chOff x="7666037" y="3954462"/>
            <a:chExt cx="1828800" cy="1828800"/>
          </a:xfrm>
        </p:grpSpPr>
        <p:sp>
          <p:nvSpPr>
            <p:cNvPr id="64" name="Rectangle 63"/>
            <p:cNvSpPr/>
            <p:nvPr/>
          </p:nvSpPr>
          <p:spPr bwMode="auto">
            <a:xfrm>
              <a:off x="76660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2958513" y="4325425"/>
            <a:ext cx="1792850" cy="1792850"/>
            <a:chOff x="3017837" y="3954462"/>
            <a:chExt cx="1828800" cy="1828800"/>
          </a:xfrm>
        </p:grpSpPr>
        <p:sp>
          <p:nvSpPr>
            <p:cNvPr id="48" name="Rectangle 47"/>
            <p:cNvSpPr/>
            <p:nvPr/>
          </p:nvSpPr>
          <p:spPr bwMode="auto">
            <a:xfrm>
              <a:off x="3017837" y="3954462"/>
              <a:ext cx="1828800" cy="1828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000000"/>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68373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231106"/>
          </a:xfrm>
        </p:spPr>
        <p:txBody>
          <a:bodyPr/>
          <a:lstStyle/>
          <a:p>
            <a:r>
              <a:rPr lang="en-US" dirty="0"/>
              <a:t>Azure Container Service Template</a:t>
            </a:r>
          </a:p>
        </p:txBody>
      </p:sp>
      <p:sp>
        <p:nvSpPr>
          <p:cNvPr id="4" name="Text Placeholder 3"/>
          <p:cNvSpPr>
            <a:spLocks noGrp="1"/>
          </p:cNvSpPr>
          <p:nvPr>
            <p:ph type="body" sz="quarter" idx="11"/>
          </p:nvPr>
        </p:nvSpPr>
        <p:spPr>
          <a:xfrm>
            <a:off x="358569" y="2062264"/>
            <a:ext cx="5378549" cy="2554545"/>
          </a:xfrm>
        </p:spPr>
        <p:txBody>
          <a:bodyPr/>
          <a:lstStyle/>
          <a:p>
            <a:pPr>
              <a:spcBef>
                <a:spcPts val="1176"/>
              </a:spcBef>
            </a:pPr>
            <a:r>
              <a:rPr lang="en-US" dirty="0" err="1"/>
              <a:t>orchestratorProfile</a:t>
            </a:r>
            <a:endParaRPr lang="en-US" dirty="0"/>
          </a:p>
          <a:p>
            <a:pPr>
              <a:spcBef>
                <a:spcPts val="1176"/>
              </a:spcBef>
            </a:pPr>
            <a:r>
              <a:rPr lang="en-US" dirty="0" err="1"/>
              <a:t>masterProfile</a:t>
            </a:r>
            <a:endParaRPr lang="en-US" dirty="0"/>
          </a:p>
          <a:p>
            <a:pPr>
              <a:spcBef>
                <a:spcPts val="1176"/>
              </a:spcBef>
            </a:pPr>
            <a:r>
              <a:rPr lang="en-US" dirty="0" err="1"/>
              <a:t>agentPoolProfiles</a:t>
            </a:r>
            <a:endParaRPr lang="en-US" dirty="0"/>
          </a:p>
          <a:p>
            <a:pPr>
              <a:spcBef>
                <a:spcPts val="1176"/>
              </a:spcBef>
            </a:pPr>
            <a:r>
              <a:rPr lang="en-US" dirty="0" err="1"/>
              <a:t>linuxProfile</a:t>
            </a:r>
            <a:endParaRPr lang="en-US" dirty="0"/>
          </a:p>
          <a:p>
            <a:pPr marL="0" indent="0">
              <a:spcBef>
                <a:spcPts val="1176"/>
              </a:spcBef>
              <a:buNone/>
            </a:pPr>
            <a:endParaRPr lang="en-US" dirty="0">
              <a:gradFill>
                <a:gsLst>
                  <a:gs pos="1250">
                    <a:srgbClr val="505050"/>
                  </a:gs>
                  <a:gs pos="100000">
                    <a:srgbClr val="505050"/>
                  </a:gs>
                </a:gsLst>
                <a:lin ang="5400000" scaled="0"/>
              </a:gradFill>
            </a:endParaRPr>
          </a:p>
        </p:txBody>
      </p:sp>
      <p:pic>
        <p:nvPicPr>
          <p:cNvPr id="6" name="Picture 5"/>
          <p:cNvPicPr>
            <a:picLocks noChangeAspect="1"/>
          </p:cNvPicPr>
          <p:nvPr/>
        </p:nvPicPr>
        <p:blipFill>
          <a:blip r:embed="rId3"/>
          <a:stretch>
            <a:fillRect/>
          </a:stretch>
        </p:blipFill>
        <p:spPr>
          <a:xfrm>
            <a:off x="5624750" y="509227"/>
            <a:ext cx="6443053" cy="5929477"/>
          </a:xfrm>
          <a:prstGeom prst="rect">
            <a:avLst/>
          </a:prstGeom>
        </p:spPr>
      </p:pic>
    </p:spTree>
    <p:extLst>
      <p:ext uri="{BB962C8B-B14F-4D97-AF65-F5344CB8AC3E}">
        <p14:creationId xmlns:p14="http://schemas.microsoft.com/office/powerpoint/2010/main" val="38340610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gradFill>
                  <a:gsLst>
                    <a:gs pos="20354">
                      <a:schemeClr val="tx1"/>
                    </a:gs>
                    <a:gs pos="40000">
                      <a:schemeClr val="tx1"/>
                    </a:gs>
                  </a:gsLst>
                  <a:lin ang="5400000" scaled="0"/>
                </a:gradFill>
              </a:rPr>
              <a:t>Learn more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with FREE </a:t>
            </a:r>
            <a:br>
              <a:rPr lang="en-US" dirty="0">
                <a:gradFill>
                  <a:gsLst>
                    <a:gs pos="20354">
                      <a:schemeClr val="tx1"/>
                    </a:gs>
                    <a:gs pos="40000">
                      <a:schemeClr val="tx1"/>
                    </a:gs>
                  </a:gsLst>
                  <a:lin ang="5400000" scaled="0"/>
                </a:gradFill>
              </a:rPr>
            </a:br>
            <a:r>
              <a:rPr lang="en-US" dirty="0">
                <a:gradFill>
                  <a:gsLst>
                    <a:gs pos="20354">
                      <a:schemeClr val="tx1"/>
                    </a:gs>
                    <a:gs pos="40000">
                      <a:schemeClr val="tx1"/>
                    </a:gs>
                  </a:gsLst>
                  <a:lin ang="5400000" scaled="0"/>
                </a:gradFill>
              </a:rPr>
              <a:t>IT Pro Resources</a:t>
            </a:r>
          </a:p>
        </p:txBody>
      </p:sp>
      <p:sp>
        <p:nvSpPr>
          <p:cNvPr id="6" name="Text Placeholder 5"/>
          <p:cNvSpPr>
            <a:spLocks noGrp="1"/>
          </p:cNvSpPr>
          <p:nvPr>
            <p:ph type="body" sz="quarter" idx="10"/>
          </p:nvPr>
        </p:nvSpPr>
        <p:spPr>
          <a:xfrm>
            <a:off x="5230003" y="485569"/>
            <a:ext cx="6394809" cy="1194836"/>
          </a:xfrm>
        </p:spPr>
        <p:txBody>
          <a:bodyPr/>
          <a:lstStyle/>
          <a:p>
            <a:pPr>
              <a:lnSpc>
                <a:spcPct val="85000"/>
              </a:lnSpc>
            </a:pPr>
            <a:r>
              <a:rPr lang="en-US" sz="3137" dirty="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5C2D91">
                        <a:lumMod val="20000"/>
                        <a:lumOff val="80000"/>
                      </a:srgbClr>
                    </a:gs>
                    <a:gs pos="40000">
                      <a:srgbClr val="5C2D91">
                        <a:lumMod val="20000"/>
                        <a:lumOff val="80000"/>
                      </a:srgbClr>
                    </a:gs>
                  </a:gsLst>
                  <a:lin ang="5400000" scaled="0"/>
                </a:gradFill>
              </a:rPr>
              <a:t>Expand your </a:t>
            </a:r>
            <a:br>
              <a:rPr lang="en-US" sz="3137" dirty="0">
                <a:gradFill>
                  <a:gsLst>
                    <a:gs pos="20354">
                      <a:srgbClr val="5C2D91">
                        <a:lumMod val="20000"/>
                        <a:lumOff val="80000"/>
                      </a:srgbClr>
                    </a:gs>
                    <a:gs pos="40000">
                      <a:srgbClr val="5C2D91">
                        <a:lumMod val="20000"/>
                        <a:lumOff val="80000"/>
                      </a:srgbClr>
                    </a:gs>
                  </a:gsLst>
                  <a:lin ang="5400000" scaled="0"/>
                </a:gradFill>
              </a:rPr>
            </a:br>
            <a:r>
              <a:rPr lang="en-US" sz="3137" dirty="0">
                <a:gradFill>
                  <a:gsLst>
                    <a:gs pos="20354">
                      <a:srgbClr val="5C2D91">
                        <a:lumMod val="20000"/>
                        <a:lumOff val="80000"/>
                      </a:srgbClr>
                    </a:gs>
                    <a:gs pos="40000">
                      <a:srgbClr val="5C2D91">
                        <a:lumMod val="20000"/>
                        <a:lumOff val="80000"/>
                      </a:srgbClr>
                    </a:gs>
                  </a:gsLst>
                  <a:lin ang="5400000" scaled="0"/>
                </a:gradFill>
              </a:rPr>
              <a:t>Modern Infrastructure Knowledge</a:t>
            </a:r>
          </a:p>
        </p:txBody>
      </p:sp>
      <p:sp>
        <p:nvSpPr>
          <p:cNvPr id="5" name="Text Placeholder 5"/>
          <p:cNvSpPr txBox="1">
            <a:spLocks/>
          </p:cNvSpPr>
          <p:nvPr/>
        </p:nvSpPr>
        <p:spPr>
          <a:xfrm>
            <a:off x="5230003" y="1728939"/>
            <a:ext cx="6648484" cy="1888806"/>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137" dirty="0">
                <a:gradFill>
                  <a:gsLst>
                    <a:gs pos="20354">
                      <a:srgbClr val="FFFFFF"/>
                    </a:gs>
                    <a:gs pos="40000">
                      <a:srgbClr val="FFFFFF"/>
                    </a:gs>
                  </a:gsLst>
                  <a:lin ang="5400000" scaled="0"/>
                </a:gradFill>
              </a:rPr>
              <a:t>Free </a:t>
            </a:r>
            <a:r>
              <a:rPr lang="en-US" sz="3137" dirty="0" err="1">
                <a:gradFill>
                  <a:gsLst>
                    <a:gs pos="20354">
                      <a:srgbClr val="FFFFFF"/>
                    </a:gs>
                    <a:gs pos="40000">
                      <a:srgbClr val="FFFFFF"/>
                    </a:gs>
                  </a:gsLst>
                  <a:lin ang="5400000" scaled="0"/>
                </a:gradFill>
              </a:rPr>
              <a:t>ebooks</a:t>
            </a:r>
            <a:r>
              <a:rPr lang="en-US" sz="3137" dirty="0">
                <a:gradFill>
                  <a:gsLst>
                    <a:gs pos="20354">
                      <a:srgbClr val="FFFFFF"/>
                    </a:gs>
                    <a:gs pos="40000">
                      <a:srgbClr val="FFFFFF"/>
                    </a:gs>
                  </a:gsLst>
                  <a:lin ang="5400000" scaled="0"/>
                </a:gradFill>
              </a:rPr>
              <a:t>:</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Deploying Hyper-V with Software-Defined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Storage &amp; Networking: </a:t>
            </a:r>
            <a:r>
              <a:rPr lang="en-US" sz="1961" dirty="0">
                <a:gradFill>
                  <a:gsLst>
                    <a:gs pos="1250">
                      <a:srgbClr val="FFFFFF"/>
                    </a:gs>
                    <a:gs pos="100000">
                      <a:srgbClr val="FFFFFF"/>
                    </a:gs>
                  </a:gsLst>
                  <a:lin ang="5400000" scaled="0"/>
                </a:gradFill>
                <a:hlinkClick r:id="rId4"/>
              </a:rPr>
              <a:t>http://aka.ms/deployinghyperv </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System Center: Integrated Cloud Platform: </a:t>
            </a:r>
            <a:r>
              <a:rPr lang="en-US" sz="1961" dirty="0">
                <a:gradFill>
                  <a:gsLst>
                    <a:gs pos="1250">
                      <a:srgbClr val="FFFFFF"/>
                    </a:gs>
                    <a:gs pos="100000">
                      <a:srgbClr val="FFFFFF"/>
                    </a:gs>
                  </a:gsLst>
                  <a:lin ang="5400000" scaled="0"/>
                </a:gradFill>
                <a:hlinkClick r:id="rId5"/>
              </a:rPr>
              <a:t>http://aka.ms/cloud-platform-ebook </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230003" y="5669997"/>
            <a:ext cx="6320107" cy="856902"/>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Join the IT Pro community: </a:t>
            </a:r>
          </a:p>
          <a:p>
            <a:pPr lvl="1">
              <a:lnSpc>
                <a:spcPct val="85000"/>
              </a:lnSpc>
              <a:buClr>
                <a:srgbClr val="FFFFFF"/>
              </a:buClr>
            </a:pPr>
            <a:r>
              <a:rPr lang="en-US" sz="1961" dirty="0">
                <a:gradFill>
                  <a:gsLst>
                    <a:gs pos="20354">
                      <a:srgbClr val="FFFFFF"/>
                    </a:gs>
                    <a:gs pos="40000">
                      <a:srgbClr val="FFFFFF"/>
                    </a:gs>
                  </a:gsLst>
                  <a:lin ang="5400000" scaled="0"/>
                </a:gradFill>
              </a:rPr>
              <a:t>Twitter </a:t>
            </a:r>
            <a:r>
              <a:rPr lang="en-US" sz="1961" dirty="0">
                <a:gradFill>
                  <a:gsLst>
                    <a:gs pos="20354">
                      <a:srgbClr val="FFFFFF"/>
                    </a:gs>
                    <a:gs pos="40000">
                      <a:srgbClr val="FFFFFF"/>
                    </a:gs>
                  </a:gsLst>
                  <a:lin ang="5400000" scaled="0"/>
                </a:gradFill>
                <a:hlinkClick r:id="rId6"/>
              </a:rPr>
              <a:t>@</a:t>
            </a:r>
            <a:r>
              <a:rPr lang="en-US" sz="1961" dirty="0" err="1">
                <a:gradFill>
                  <a:gsLst>
                    <a:gs pos="20354">
                      <a:srgbClr val="FFFFFF"/>
                    </a:gs>
                    <a:gs pos="40000">
                      <a:srgbClr val="FFFFFF"/>
                    </a:gs>
                  </a:gsLst>
                  <a:lin ang="5400000" scaled="0"/>
                </a:gradFill>
                <a:hlinkClick r:id="rId6"/>
              </a:rPr>
              <a:t>MS_ITPro</a:t>
            </a:r>
            <a:endParaRPr lang="en-US" sz="1961" dirty="0">
              <a:gradFill>
                <a:gsLst>
                  <a:gs pos="20354">
                    <a:srgbClr val="FFFFFF"/>
                  </a:gs>
                  <a:gs pos="40000">
                    <a:srgbClr val="FFFFFF"/>
                  </a:gs>
                </a:gsLst>
                <a:lin ang="5400000" scaled="0"/>
              </a:gradFill>
            </a:endParaRPr>
          </a:p>
        </p:txBody>
      </p:sp>
      <p:sp>
        <p:nvSpPr>
          <p:cNvPr id="9" name="Text Placeholder 5"/>
          <p:cNvSpPr txBox="1">
            <a:spLocks/>
          </p:cNvSpPr>
          <p:nvPr/>
        </p:nvSpPr>
        <p:spPr>
          <a:xfrm>
            <a:off x="5230003" y="3726624"/>
            <a:ext cx="6686304" cy="183751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745" dirty="0">
                <a:gradFill>
                  <a:gsLst>
                    <a:gs pos="20354">
                      <a:srgbClr val="FFFFFF"/>
                    </a:gs>
                    <a:gs pos="40000">
                      <a:srgbClr val="FFFFFF"/>
                    </a:gs>
                  </a:gsLst>
                  <a:lin ang="5400000" scaled="0"/>
                </a:gradFill>
              </a:rPr>
              <a:t>Get hands-on: Free virtual labs: </a:t>
            </a: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Microsoft Virtualization with Windows Server </a:t>
            </a:r>
            <a:br>
              <a:rPr lang="en-US" sz="1961"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rPr>
              <a:t>and System Center: </a:t>
            </a:r>
            <a:r>
              <a:rPr lang="en-US" sz="1961" dirty="0">
                <a:gradFill>
                  <a:gsLst>
                    <a:gs pos="1250">
                      <a:srgbClr val="FFFFFF"/>
                    </a:gs>
                    <a:gs pos="100000">
                      <a:srgbClr val="FFFFFF"/>
                    </a:gs>
                  </a:gsLst>
                  <a:lin ang="5400000" scaled="0"/>
                </a:gradFill>
                <a:hlinkClick r:id="rId7"/>
              </a:rPr>
              <a:t>http://aka.ms/virtualization-lab</a:t>
            </a:r>
            <a:endParaRPr lang="en-US" sz="1961" dirty="0">
              <a:gradFill>
                <a:gsLst>
                  <a:gs pos="1250">
                    <a:srgbClr val="FFFFFF"/>
                  </a:gs>
                  <a:gs pos="100000">
                    <a:srgbClr val="FFFFFF"/>
                  </a:gs>
                </a:gsLst>
                <a:lin ang="5400000" scaled="0"/>
              </a:gradFill>
            </a:endParaRPr>
          </a:p>
          <a:p>
            <a:pPr lvl="1">
              <a:lnSpc>
                <a:spcPct val="85000"/>
              </a:lnSpc>
              <a:spcAft>
                <a:spcPts val="1176"/>
              </a:spcAft>
              <a:buClr>
                <a:srgbClr val="FFFFFF"/>
              </a:buClr>
            </a:pPr>
            <a:r>
              <a:rPr lang="en-US" sz="1961" dirty="0">
                <a:gradFill>
                  <a:gsLst>
                    <a:gs pos="1250">
                      <a:srgbClr val="FFFFFF"/>
                    </a:gs>
                    <a:gs pos="100000">
                      <a:srgbClr val="FFFFFF"/>
                    </a:gs>
                  </a:gsLst>
                  <a:lin ang="5400000" scaled="0"/>
                </a:gradFill>
              </a:rPr>
              <a:t>Windows Azure Pack: Install and Configure: </a:t>
            </a:r>
            <a:r>
              <a:rPr lang="en-US" sz="1961" dirty="0">
                <a:gradFill>
                  <a:gsLst>
                    <a:gs pos="1250">
                      <a:srgbClr val="FFFFFF"/>
                    </a:gs>
                    <a:gs pos="100000">
                      <a:srgbClr val="FFFFFF"/>
                    </a:gs>
                  </a:gsLst>
                  <a:lin ang="5400000" scaled="0"/>
                </a:gradFill>
                <a:hlinkClick r:id="rId8"/>
              </a:rPr>
              <a:t>http://aka.ms/wap-lab </a:t>
            </a:r>
            <a:endParaRPr lang="en-US" sz="196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292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751364" y="487"/>
            <a:ext cx="7440637" cy="6857027"/>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69241" y="289958"/>
            <a:ext cx="4556824" cy="899537"/>
          </a:xfrm>
        </p:spPr>
        <p:txBody>
          <a:bodyPr/>
          <a:lstStyle/>
          <a:p>
            <a:r>
              <a:rPr lang="en-US" dirty="0"/>
              <a:t>Free Resources for DevOps Practices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149240" y="772147"/>
            <a:ext cx="6499080" cy="1381907"/>
          </a:xfrm>
        </p:spPr>
        <p:txBody>
          <a:bodyPr/>
          <a:lstStyle/>
          <a:p>
            <a:r>
              <a:rPr lang="en-US" sz="3137" dirty="0">
                <a:gradFill>
                  <a:gsLst>
                    <a:gs pos="20354">
                      <a:schemeClr val="tx1"/>
                    </a:gs>
                    <a:gs pos="40000">
                      <a:schemeClr val="tx1"/>
                    </a:gs>
                  </a:gsLst>
                  <a:lin ang="5400000" scaled="0"/>
                </a:gradFill>
              </a:rPr>
              <a:t>Optimize your </a:t>
            </a:r>
            <a:br>
              <a:rPr lang="en-US" sz="3137" dirty="0">
                <a:gradFill>
                  <a:gsLst>
                    <a:gs pos="20354">
                      <a:schemeClr val="tx1"/>
                    </a:gs>
                    <a:gs pos="40000">
                      <a:schemeClr val="tx1"/>
                    </a:gs>
                  </a:gsLst>
                  <a:lin ang="5400000" scaled="0"/>
                </a:gradFill>
              </a:rPr>
            </a:br>
            <a:r>
              <a:rPr lang="en-US" sz="3137" dirty="0">
                <a:gradFill>
                  <a:gsLst>
                    <a:gs pos="20354">
                      <a:schemeClr val="tx1"/>
                    </a:gs>
                    <a:gs pos="40000">
                      <a:schemeClr val="tx1"/>
                    </a:gs>
                  </a:gsLst>
                  <a:lin ang="5400000" scaled="0"/>
                </a:gradFill>
              </a:rPr>
              <a:t>DevOps practices &amp; tools:  </a:t>
            </a:r>
          </a:p>
          <a:p>
            <a:pPr lvl="1"/>
            <a:r>
              <a:rPr lang="en-US" dirty="0"/>
              <a:t>Get started on your DevOps journey:  </a:t>
            </a:r>
            <a:r>
              <a:rPr lang="en-US" dirty="0">
                <a:hlinkClick r:id="rId3"/>
              </a:rPr>
              <a:t>aka.ms/</a:t>
            </a:r>
            <a:r>
              <a:rPr lang="en-US" dirty="0" err="1">
                <a:hlinkClick r:id="rId3"/>
              </a:rPr>
              <a:t>devops</a:t>
            </a:r>
            <a:endParaRPr lang="en-US" dirty="0"/>
          </a:p>
        </p:txBody>
      </p:sp>
      <p:sp>
        <p:nvSpPr>
          <p:cNvPr id="4" name="Text Placeholder 5"/>
          <p:cNvSpPr txBox="1">
            <a:spLocks/>
          </p:cNvSpPr>
          <p:nvPr/>
        </p:nvSpPr>
        <p:spPr>
          <a:xfrm>
            <a:off x="269241" y="2875607"/>
            <a:ext cx="4330400" cy="148449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0078D7">
                        <a:lumMod val="20000"/>
                        <a:lumOff val="80000"/>
                      </a:srgbClr>
                    </a:gs>
                    <a:gs pos="40000">
                      <a:srgbClr val="0078D7">
                        <a:lumMod val="20000"/>
                        <a:lumOff val="80000"/>
                      </a:srgbClr>
                    </a:gs>
                  </a:gsLst>
                </a:gradFill>
              </a:rPr>
              <a:t>Accelerate your application </a:t>
            </a:r>
            <a:br>
              <a:rPr lang="en-US" sz="3137" dirty="0">
                <a:gradFill>
                  <a:gsLst>
                    <a:gs pos="20354">
                      <a:srgbClr val="0078D7">
                        <a:lumMod val="20000"/>
                        <a:lumOff val="80000"/>
                      </a:srgbClr>
                    </a:gs>
                    <a:gs pos="40000">
                      <a:srgbClr val="0078D7">
                        <a:lumMod val="20000"/>
                        <a:lumOff val="80000"/>
                      </a:srgbClr>
                    </a:gs>
                  </a:gsLst>
                </a:gradFill>
              </a:rPr>
            </a:br>
            <a:r>
              <a:rPr lang="en-US" sz="3137" dirty="0">
                <a:gradFill>
                  <a:gsLst>
                    <a:gs pos="20354">
                      <a:srgbClr val="0078D7">
                        <a:lumMod val="20000"/>
                        <a:lumOff val="80000"/>
                      </a:srgbClr>
                    </a:gs>
                    <a:gs pos="40000">
                      <a:srgbClr val="0078D7">
                        <a:lumMod val="20000"/>
                        <a:lumOff val="80000"/>
                      </a:srgbClr>
                    </a:gs>
                  </a:gsLst>
                </a:gradFill>
              </a:rPr>
              <a:t>delivery lifecycle</a:t>
            </a:r>
          </a:p>
        </p:txBody>
      </p:sp>
      <p:sp>
        <p:nvSpPr>
          <p:cNvPr id="5" name="Text Placeholder 5"/>
          <p:cNvSpPr txBox="1">
            <a:spLocks/>
          </p:cNvSpPr>
          <p:nvPr/>
        </p:nvSpPr>
        <p:spPr>
          <a:xfrm>
            <a:off x="5149241" y="2289615"/>
            <a:ext cx="6648484" cy="1653461"/>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Download the Forrester Infrastructure-as-Code whitepaper: </a:t>
            </a:r>
          </a:p>
          <a:p>
            <a:pPr lvl="1">
              <a:buClr>
                <a:srgbClr val="FFFFFF"/>
              </a:buClr>
            </a:pPr>
            <a:r>
              <a:rPr lang="en-US" sz="1961" dirty="0">
                <a:gradFill>
                  <a:gsLst>
                    <a:gs pos="1250">
                      <a:srgbClr val="FFFFFF"/>
                    </a:gs>
                    <a:gs pos="100000">
                      <a:srgbClr val="FFFFFF"/>
                    </a:gs>
                  </a:gsLst>
                  <a:lin ang="5400000" scaled="0"/>
                </a:gradFill>
              </a:rPr>
              <a:t>Complexity kills.  Automate with Infra as code: </a:t>
            </a:r>
            <a:r>
              <a:rPr lang="en-US" sz="1961" dirty="0">
                <a:gradFill>
                  <a:gsLst>
                    <a:gs pos="1250">
                      <a:srgbClr val="FFFFFF"/>
                    </a:gs>
                    <a:gs pos="100000">
                      <a:srgbClr val="FFFFFF"/>
                    </a:gs>
                  </a:gsLst>
                  <a:lin ang="5400000" scaled="0"/>
                </a:gradFill>
                <a:hlinkClick r:id="rId4"/>
              </a:rPr>
              <a:t>aka.ms/</a:t>
            </a:r>
            <a:r>
              <a:rPr lang="en-US" sz="1961" dirty="0" err="1">
                <a:gradFill>
                  <a:gsLst>
                    <a:gs pos="1250">
                      <a:srgbClr val="FFFFFF"/>
                    </a:gs>
                    <a:gs pos="100000">
                      <a:srgbClr val="FFFFFF"/>
                    </a:gs>
                  </a:gsLst>
                  <a:lin ang="5400000" scaled="0"/>
                </a:gradFill>
                <a:hlinkClick r:id="rId4"/>
              </a:rPr>
              <a:t>iac_tlp</a:t>
            </a:r>
            <a:endParaRPr lang="en-US" sz="1961" dirty="0">
              <a:gradFill>
                <a:gsLst>
                  <a:gs pos="1250">
                    <a:srgbClr val="FFFFFF"/>
                  </a:gs>
                  <a:gs pos="100000">
                    <a:srgbClr val="FFFFFF"/>
                  </a:gs>
                </a:gsLst>
                <a:lin ang="5400000" scaled="0"/>
              </a:gradFill>
            </a:endParaRPr>
          </a:p>
        </p:txBody>
      </p:sp>
      <p:sp>
        <p:nvSpPr>
          <p:cNvPr id="8" name="Text Placeholder 5"/>
          <p:cNvSpPr txBox="1">
            <a:spLocks/>
          </p:cNvSpPr>
          <p:nvPr/>
        </p:nvSpPr>
        <p:spPr>
          <a:xfrm>
            <a:off x="5149240" y="4078638"/>
            <a:ext cx="6320107" cy="1218974"/>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Technical resources for Practitioners: </a:t>
            </a:r>
          </a:p>
          <a:p>
            <a:pPr lvl="1">
              <a:buClr>
                <a:srgbClr val="FFFFFF"/>
              </a:buClr>
            </a:pPr>
            <a:r>
              <a:rPr lang="en-US" sz="1961" dirty="0">
                <a:gradFill>
                  <a:gsLst>
                    <a:gs pos="1250">
                      <a:srgbClr val="FFFFFF"/>
                    </a:gs>
                    <a:gs pos="100000">
                      <a:srgbClr val="FFFFFF"/>
                    </a:gs>
                  </a:gsLst>
                  <a:lin ang="5400000" scaled="0"/>
                </a:gradFill>
              </a:rPr>
              <a:t>Get access to free online training, </a:t>
            </a:r>
            <a:r>
              <a:rPr lang="en-US" sz="1961" dirty="0" err="1">
                <a:gradFill>
                  <a:gsLst>
                    <a:gs pos="1250">
                      <a:srgbClr val="FFFFFF"/>
                    </a:gs>
                    <a:gs pos="100000">
                      <a:srgbClr val="FFFFFF"/>
                    </a:gs>
                  </a:gsLst>
                  <a:lin ang="5400000" scaled="0"/>
                </a:gradFill>
              </a:rPr>
              <a:t>evals</a:t>
            </a:r>
            <a:r>
              <a:rPr lang="en-US" sz="1961" dirty="0">
                <a:gradFill>
                  <a:gsLst>
                    <a:gs pos="1250">
                      <a:srgbClr val="FFFFFF"/>
                    </a:gs>
                    <a:gs pos="100000">
                      <a:srgbClr val="FFFFFF"/>
                    </a:gs>
                  </a:gsLst>
                  <a:lin ang="5400000" scaled="0"/>
                </a:gradFill>
              </a:rPr>
              <a:t> and HOLs: </a:t>
            </a:r>
            <a:r>
              <a:rPr lang="en-US" sz="1961" dirty="0">
                <a:gradFill>
                  <a:gsLst>
                    <a:gs pos="1250">
                      <a:srgbClr val="FFFFFF"/>
                    </a:gs>
                    <a:gs pos="100000">
                      <a:srgbClr val="FFFFFF"/>
                    </a:gs>
                  </a:gsLst>
                  <a:lin ang="5400000" scaled="0"/>
                </a:gradFill>
                <a:hlinkClick r:id="rId5"/>
              </a:rPr>
              <a:t>aka.ms/</a:t>
            </a:r>
            <a:r>
              <a:rPr lang="en-US" sz="1961" dirty="0" err="1">
                <a:gradFill>
                  <a:gsLst>
                    <a:gs pos="1250">
                      <a:srgbClr val="FFFFFF"/>
                    </a:gs>
                    <a:gs pos="100000">
                      <a:srgbClr val="FFFFFF"/>
                    </a:gs>
                  </a:gsLst>
                  <a:lin ang="5400000" scaled="0"/>
                </a:gradFill>
                <a:hlinkClick r:id="rId5"/>
              </a:rPr>
              <a:t>devopsmva</a:t>
            </a:r>
            <a:endParaRPr lang="en-US" sz="1961" dirty="0">
              <a:gradFill>
                <a:gsLst>
                  <a:gs pos="1250">
                    <a:srgbClr val="FFFFFF"/>
                  </a:gs>
                  <a:gs pos="100000">
                    <a:srgbClr val="FFFFFF"/>
                  </a:gs>
                </a:gsLst>
                <a:lin ang="5400000" scaled="0"/>
              </a:gradFill>
            </a:endParaRPr>
          </a:p>
        </p:txBody>
      </p:sp>
      <p:sp>
        <p:nvSpPr>
          <p:cNvPr id="9" name="Text Placeholder 5"/>
          <p:cNvSpPr txBox="1">
            <a:spLocks/>
          </p:cNvSpPr>
          <p:nvPr/>
        </p:nvSpPr>
        <p:spPr>
          <a:xfrm>
            <a:off x="5149240" y="5433172"/>
            <a:ext cx="6320107" cy="947420"/>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gradFill>
                  <a:gsLst>
                    <a:gs pos="20354">
                      <a:srgbClr val="FFFFFF"/>
                    </a:gs>
                    <a:gs pos="40000">
                      <a:srgbClr val="FFFFFF"/>
                    </a:gs>
                  </a:gsLst>
                  <a:lin ang="5400000" scaled="0"/>
                </a:gradFill>
              </a:rPr>
              <a:t>Join the Community conversations: </a:t>
            </a:r>
          </a:p>
          <a:p>
            <a:pPr lvl="1">
              <a:buClr>
                <a:srgbClr val="FFFFFF"/>
              </a:buClr>
            </a:pPr>
            <a:r>
              <a:rPr lang="en-US" sz="1961" dirty="0">
                <a:gradFill>
                  <a:gsLst>
                    <a:gs pos="1250">
                      <a:srgbClr val="FFFFFF"/>
                    </a:gs>
                    <a:gs pos="100000">
                      <a:srgbClr val="FFFFFF"/>
                    </a:gs>
                  </a:gsLst>
                  <a:lin ang="5400000" scaled="0"/>
                </a:gradFill>
              </a:rPr>
              <a:t>Use </a:t>
            </a:r>
            <a:r>
              <a:rPr lang="en-US" sz="1961" dirty="0">
                <a:gradFill>
                  <a:gsLst>
                    <a:gs pos="1250">
                      <a:srgbClr val="FFFFFF"/>
                    </a:gs>
                    <a:gs pos="100000">
                      <a:srgbClr val="FFFFFF"/>
                    </a:gs>
                  </a:gsLst>
                  <a:lin ang="5400000" scaled="0"/>
                </a:gradFill>
                <a:hlinkClick r:id="rId6"/>
              </a:rPr>
              <a:t>#</a:t>
            </a:r>
            <a:r>
              <a:rPr lang="en-US" sz="1961" dirty="0" err="1">
                <a:gradFill>
                  <a:gsLst>
                    <a:gs pos="1250">
                      <a:srgbClr val="FFFFFF"/>
                    </a:gs>
                    <a:gs pos="100000">
                      <a:srgbClr val="FFFFFF"/>
                    </a:gs>
                  </a:gsLst>
                  <a:lin ang="5400000" scaled="0"/>
                </a:gradFill>
                <a:hlinkClick r:id="rId6"/>
              </a:rPr>
              <a:t>TalkDevOps</a:t>
            </a:r>
            <a:r>
              <a:rPr lang="en-US" sz="1961" dirty="0">
                <a:gradFill>
                  <a:gsLst>
                    <a:gs pos="1250">
                      <a:srgbClr val="FFFFFF"/>
                    </a:gs>
                    <a:gs pos="100000">
                      <a:srgbClr val="FFFFFF"/>
                    </a:gs>
                  </a:gsLst>
                  <a:lin ang="5400000" scaled="0"/>
                </a:gradFill>
                <a:hlinkClick r:id="rId6"/>
              </a:rPr>
              <a:t> </a:t>
            </a:r>
            <a:r>
              <a:rPr lang="en-US" sz="1961" dirty="0">
                <a:gradFill>
                  <a:gsLst>
                    <a:gs pos="1250">
                      <a:srgbClr val="FFFFFF"/>
                    </a:gs>
                    <a:gs pos="100000">
                      <a:srgbClr val="FFFFFF"/>
                    </a:gs>
                  </a:gsLst>
                  <a:lin ang="5400000" scaled="0"/>
                </a:gradFill>
              </a:rPr>
              <a:t>on Twitter</a:t>
            </a:r>
          </a:p>
        </p:txBody>
      </p:sp>
    </p:spTree>
    <p:extLst>
      <p:ext uri="{BB962C8B-B14F-4D97-AF65-F5344CB8AC3E}">
        <p14:creationId xmlns:p14="http://schemas.microsoft.com/office/powerpoint/2010/main" val="134871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0070C0"/>
                </a:solidFill>
                <a:effectLst/>
                <a:uLnTx/>
                <a:uFillTx/>
                <a:latin typeface="Calibri" panose="020F0502020204030204"/>
                <a:ea typeface="+mn-ea"/>
                <a:cs typeface="+mn-cs"/>
              </a:rPr>
              <a:t>ITProGuru.com/Join</a:t>
            </a:r>
            <a:endParaRPr kumimoji="0" lang="en-US" sz="54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7" name="TextBox 6"/>
          <p:cNvSpPr txBox="1"/>
          <p:nvPr/>
        </p:nvSpPr>
        <p:spPr>
          <a:xfrm>
            <a:off x="10016280" y="684324"/>
            <a:ext cx="2352395" cy="922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Brought to you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@ITProGuru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Microsoft</a:t>
            </a:r>
          </a:p>
        </p:txBody>
      </p:sp>
      <p:sp>
        <p:nvSpPr>
          <p:cNvPr id="11" name="Rectangle 10"/>
          <p:cNvSpPr/>
          <p:nvPr/>
        </p:nvSpPr>
        <p:spPr>
          <a:xfrm>
            <a:off x="8717635" y="3972337"/>
            <a:ext cx="3469918" cy="2461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http://www.amazon.com/dp/0735697442/ref=rdr_ext_tmb</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7030A0"/>
                </a:solidFill>
                <a:effectLst/>
                <a:uLnTx/>
                <a:uFillTx/>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Mobile Applications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#6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marR="0" lvl="1" indent="0" algn="l" defTabSz="914400" rtl="0" eaLnBrk="1" fontAlgn="t" latinLnBrk="0" hangingPunct="1">
              <a:lnSpc>
                <a:spcPct val="107000"/>
              </a:lnSpc>
              <a:spcBef>
                <a:spcPts val="1000"/>
              </a:spcBef>
              <a:spcAft>
                <a:spcPct val="0"/>
              </a:spcAft>
              <a:buClrTx/>
              <a:buSzPts val="1000"/>
              <a:buFont typeface="Arial" panose="020B0604020202020204" pitchFamily="34" charset="0"/>
              <a:buNone/>
              <a:tabLst>
                <a:tab pos="228600" algn="l"/>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 </a:t>
            </a: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marR="0" lvl="1" indent="-274320" algn="l" defTabSz="914400" rtl="0" eaLnBrk="1" fontAlgn="t" latinLnBrk="0" hangingPunct="1">
              <a:lnSpc>
                <a:spcPct val="100000"/>
              </a:lnSpc>
              <a:spcBef>
                <a:spcPts val="0"/>
              </a:spcBef>
              <a:spcAft>
                <a:spcPct val="0"/>
              </a:spcAft>
              <a:buClrTx/>
              <a:buSzPts val="1000"/>
              <a:buFont typeface="Wingdings" panose="05000000000000000000" pitchFamily="2" charset="2"/>
              <a:buChar char="v"/>
              <a:tabLst>
                <a:tab pos="228600" algn="l"/>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Bonus: Containers</a:t>
            </a:r>
          </a:p>
          <a:p>
            <a:pPr marL="0" marR="0" lvl="1" indent="0" algn="l" defTabSz="914400" rtl="0" eaLnBrk="1" fontAlgn="t" latinLnBrk="0" hangingPunct="1">
              <a:lnSpc>
                <a:spcPct val="100000"/>
              </a:lnSpc>
              <a:spcBef>
                <a:spcPts val="0"/>
              </a:spcBef>
              <a:spcAft>
                <a:spcPct val="0"/>
              </a:spcAft>
              <a:buClrTx/>
              <a:buSzPts val="1000"/>
              <a:buFont typeface="Arial" panose="020B0604020202020204" pitchFamily="34" charset="0"/>
              <a:buNone/>
              <a:tabLst>
                <a:tab pos="228600" algn="l"/>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 Event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DevOps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Application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MicroServices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&amp; More</a:t>
            </a:r>
          </a:p>
        </p:txBody>
      </p:sp>
    </p:spTree>
    <p:extLst>
      <p:ext uri="{BB962C8B-B14F-4D97-AF65-F5344CB8AC3E}">
        <p14:creationId xmlns:p14="http://schemas.microsoft.com/office/powerpoint/2010/main" val="196418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206233"/>
          </a:xfrm>
        </p:spPr>
        <p:txBody>
          <a:bodyPr/>
          <a:lstStyle/>
          <a:p>
            <a:r>
              <a:rPr lang="en-US" sz="4400" dirty="0"/>
              <a:t>How can you stay up to date?</a:t>
            </a:r>
          </a:p>
          <a:p>
            <a:pPr lvl="1"/>
            <a:r>
              <a:rPr lang="en-US" sz="2800" dirty="0"/>
              <a:t>Follow me on Twitter @ITProGuru</a:t>
            </a:r>
          </a:p>
          <a:p>
            <a:pPr lvl="1"/>
            <a:r>
              <a:rPr lang="en-US" sz="2800" dirty="0"/>
              <a:t>Follow my Blog </a:t>
            </a:r>
            <a:r>
              <a:rPr lang="en-US" sz="2800" dirty="0">
                <a:hlinkClick r:id="rId3"/>
              </a:rPr>
              <a:t>http://ITProGuru.com</a:t>
            </a:r>
            <a:r>
              <a:rPr lang="en-US" sz="2800" dirty="0"/>
              <a:t> </a:t>
            </a:r>
          </a:p>
          <a:p>
            <a:pPr lvl="1"/>
            <a:r>
              <a:rPr lang="en-US" sz="2800" dirty="0">
                <a:hlinkClick r:id="rId4"/>
              </a:rPr>
              <a:t>http://ITProGuru.com/Join</a:t>
            </a:r>
            <a:r>
              <a:rPr lang="en-US" sz="2800" dirty="0"/>
              <a:t> </a:t>
            </a:r>
          </a:p>
          <a:p>
            <a:pPr lvl="1"/>
            <a:r>
              <a:rPr lang="en-US" sz="2800" dirty="0"/>
              <a:t>Ben Day: DevOps with VS </a:t>
            </a:r>
            <a:br>
              <a:rPr lang="en-US" sz="2800" dirty="0"/>
            </a:br>
            <a:r>
              <a:rPr lang="en-US" sz="2400" dirty="0">
                <a:hlinkClick r:id="rId5"/>
              </a:rPr>
              <a:t>https://www.benday.com/2016/09/20/new-pluralsight-course-devops-skills-with-visual-studio-tfs/</a:t>
            </a:r>
            <a:r>
              <a:rPr lang="en-US" sz="3200" dirty="0"/>
              <a:t> </a:t>
            </a:r>
            <a:endParaRPr lang="en-US" sz="2800" dirty="0"/>
          </a:p>
          <a:p>
            <a:pPr lvl="1"/>
            <a:r>
              <a:rPr lang="en-US" sz="2800" dirty="0"/>
              <a:t>Windows Container’s site </a:t>
            </a:r>
            <a:r>
              <a:rPr lang="en-US" sz="2800" dirty="0">
                <a:hlinkClick r:id="rId6"/>
              </a:rPr>
              <a:t>https://msdn.microsoft.com/virtualization/windowscontainers</a:t>
            </a:r>
            <a:endParaRPr lang="en-US" sz="2800" dirty="0"/>
          </a:p>
          <a:p>
            <a:pPr marL="560196" lvl="2" indent="0">
              <a:buNone/>
            </a:pPr>
            <a:r>
              <a:rPr lang="en-US" sz="2400" dirty="0">
                <a:hlinkClick r:id="rId7"/>
              </a:rPr>
              <a:t>http://aka.ms/windowscontainers</a:t>
            </a:r>
            <a:endParaRPr lang="en-US" sz="2400" dirty="0"/>
          </a:p>
          <a:p>
            <a:pPr lvl="1"/>
            <a:endParaRPr lang="en-US" sz="2792" dirty="0"/>
          </a:p>
        </p:txBody>
      </p:sp>
      <p:sp>
        <p:nvSpPr>
          <p:cNvPr id="3" name="Title 2"/>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8740211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Datacenter inflection points</a:t>
            </a:r>
          </a:p>
        </p:txBody>
      </p:sp>
      <p:sp>
        <p:nvSpPr>
          <p:cNvPr id="4" name="Rectangle 3"/>
          <p:cNvSpPr/>
          <p:nvPr/>
        </p:nvSpPr>
        <p:spPr bwMode="auto">
          <a:xfrm>
            <a:off x="120825" y="5525840"/>
            <a:ext cx="58267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5" name="Rectangle 4"/>
          <p:cNvSpPr/>
          <p:nvPr/>
        </p:nvSpPr>
        <p:spPr bwMode="auto">
          <a:xfrm>
            <a:off x="120825" y="4530344"/>
            <a:ext cx="672318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Machine Virtualization</a:t>
            </a:r>
          </a:p>
        </p:txBody>
      </p:sp>
      <p:sp>
        <p:nvSpPr>
          <p:cNvPr id="6" name="Rectangle 5"/>
          <p:cNvSpPr/>
          <p:nvPr/>
        </p:nvSpPr>
        <p:spPr bwMode="auto">
          <a:xfrm>
            <a:off x="120825" y="3534848"/>
            <a:ext cx="761961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Infrastructure hosting – early cloud</a:t>
            </a:r>
          </a:p>
        </p:txBody>
      </p:sp>
      <p:sp>
        <p:nvSpPr>
          <p:cNvPr id="7" name="Rectangle 6"/>
          <p:cNvSpPr/>
          <p:nvPr/>
        </p:nvSpPr>
        <p:spPr bwMode="auto">
          <a:xfrm>
            <a:off x="125209" y="2539352"/>
            <a:ext cx="8516036"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Services – </a:t>
            </a:r>
            <a:r>
              <a:rPr lang="en-US" sz="2745" dirty="0" err="1">
                <a:gradFill>
                  <a:gsLst>
                    <a:gs pos="0">
                      <a:srgbClr val="FFFFFF"/>
                    </a:gs>
                    <a:gs pos="100000">
                      <a:srgbClr val="FFFFFF"/>
                    </a:gs>
                  </a:gsLst>
                  <a:lin ang="5400000" scaled="0"/>
                </a:gradFill>
                <a:ea typeface="Segoe UI" pitchFamily="34" charset="0"/>
                <a:cs typeface="Segoe UI" pitchFamily="34" charset="0"/>
              </a:rPr>
              <a:t>IaaS</a:t>
            </a:r>
            <a:r>
              <a:rPr lang="en-US" sz="2745" dirty="0">
                <a:gradFill>
                  <a:gsLst>
                    <a:gs pos="0">
                      <a:srgbClr val="FFFFFF"/>
                    </a:gs>
                    <a:gs pos="100000">
                      <a:srgbClr val="FFFFFF"/>
                    </a:gs>
                  </a:gsLst>
                  <a:lin ang="5400000" scaled="0"/>
                </a:gradFill>
                <a:ea typeface="Segoe UI" pitchFamily="34" charset="0"/>
                <a:cs typeface="Segoe UI" pitchFamily="34" charset="0"/>
              </a:rPr>
              <a:t>, </a:t>
            </a:r>
            <a:r>
              <a:rPr lang="en-US" sz="2745" dirty="0" err="1">
                <a:gradFill>
                  <a:gsLst>
                    <a:gs pos="0">
                      <a:srgbClr val="FFFFFF"/>
                    </a:gs>
                    <a:gs pos="100000">
                      <a:srgbClr val="FFFFFF"/>
                    </a:gs>
                  </a:gsLst>
                  <a:lin ang="5400000" scaled="0"/>
                </a:gradFill>
                <a:ea typeface="Segoe UI" pitchFamily="34" charset="0"/>
                <a:cs typeface="Segoe UI" pitchFamily="34" charset="0"/>
              </a:rPr>
              <a:t>PaaS</a:t>
            </a:r>
            <a:r>
              <a:rPr lang="en-US" sz="2745" dirty="0">
                <a:gradFill>
                  <a:gsLst>
                    <a:gs pos="0">
                      <a:srgbClr val="FFFFFF"/>
                    </a:gs>
                    <a:gs pos="100000">
                      <a:srgbClr val="FFFFFF"/>
                    </a:gs>
                  </a:gsLst>
                  <a:lin ang="5400000" scaled="0"/>
                </a:gradFill>
                <a:ea typeface="Segoe UI" pitchFamily="34" charset="0"/>
                <a:cs typeface="Segoe UI" pitchFamily="34" charset="0"/>
              </a:rPr>
              <a:t>, SaaS</a:t>
            </a:r>
          </a:p>
        </p:txBody>
      </p:sp>
      <p:sp>
        <p:nvSpPr>
          <p:cNvPr id="8" name="Rectangle 7"/>
          <p:cNvSpPr/>
          <p:nvPr/>
        </p:nvSpPr>
        <p:spPr bwMode="auto">
          <a:xfrm>
            <a:off x="120824" y="1543855"/>
            <a:ext cx="9412461" cy="7006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ea typeface="Segoe UI" pitchFamily="34" charset="0"/>
                <a:cs typeface="Segoe UI" pitchFamily="34" charset="0"/>
              </a:rPr>
              <a:t>Containers - DevOps</a:t>
            </a:r>
          </a:p>
        </p:txBody>
      </p:sp>
      <p:pic>
        <p:nvPicPr>
          <p:cNvPr id="10" name="Picture 4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845430" y="3324017"/>
            <a:ext cx="6346570" cy="353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88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1134542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190E-1A0D-4AFA-95DF-7A4FEA11FB03}"/>
              </a:ext>
            </a:extLst>
          </p:cNvPr>
          <p:cNvSpPr>
            <a:spLocks noGrp="1"/>
          </p:cNvSpPr>
          <p:nvPr>
            <p:ph type="title"/>
          </p:nvPr>
        </p:nvSpPr>
        <p:spPr/>
        <p:txBody>
          <a:bodyPr/>
          <a:lstStyle/>
          <a:p>
            <a:r>
              <a:rPr lang="en-US" dirty="0"/>
              <a:t>Who Should/Must Attend/Participate</a:t>
            </a:r>
          </a:p>
        </p:txBody>
      </p:sp>
      <p:sp>
        <p:nvSpPr>
          <p:cNvPr id="3" name="Content Placeholder 2">
            <a:extLst>
              <a:ext uri="{FF2B5EF4-FFF2-40B4-BE49-F238E27FC236}">
                <a16:creationId xmlns:a16="http://schemas.microsoft.com/office/drawing/2014/main" id="{E9A64CB2-73AD-477D-ADD2-90FB78F0CF3F}"/>
              </a:ext>
            </a:extLst>
          </p:cNvPr>
          <p:cNvSpPr>
            <a:spLocks noGrp="1"/>
          </p:cNvSpPr>
          <p:nvPr>
            <p:ph idx="1"/>
          </p:nvPr>
        </p:nvSpPr>
        <p:spPr>
          <a:xfrm>
            <a:off x="388471" y="1512047"/>
            <a:ext cx="11546541" cy="5026212"/>
          </a:xfrm>
        </p:spPr>
        <p:txBody>
          <a:bodyPr>
            <a:normAutofit fontScale="85000" lnSpcReduction="20000"/>
          </a:bodyPr>
          <a:lstStyle/>
          <a:p>
            <a:r>
              <a:rPr lang="en-US" sz="3000" b="1" dirty="0"/>
              <a:t>* Management / Sr. Management Sponsor</a:t>
            </a:r>
          </a:p>
          <a:p>
            <a:r>
              <a:rPr lang="en-US" sz="2400" dirty="0"/>
              <a:t>Architects</a:t>
            </a:r>
          </a:p>
          <a:p>
            <a:r>
              <a:rPr lang="en-US" sz="2400" dirty="0"/>
              <a:t>Business Analyst</a:t>
            </a:r>
          </a:p>
          <a:p>
            <a:r>
              <a:rPr lang="en-US" sz="3000" b="1" dirty="0"/>
              <a:t>DevOps Teams </a:t>
            </a:r>
          </a:p>
          <a:p>
            <a:r>
              <a:rPr lang="en-US" sz="3000" b="1" dirty="0"/>
              <a:t>Innovation Teams</a:t>
            </a:r>
          </a:p>
          <a:p>
            <a:r>
              <a:rPr lang="en-US" sz="3000" b="1" dirty="0"/>
              <a:t>Developers </a:t>
            </a:r>
          </a:p>
          <a:p>
            <a:r>
              <a:rPr lang="en-US" sz="3000" b="1" dirty="0"/>
              <a:t>Infrastructure </a:t>
            </a:r>
          </a:p>
          <a:p>
            <a:r>
              <a:rPr lang="en-US" sz="2400" dirty="0"/>
              <a:t>Networking</a:t>
            </a:r>
          </a:p>
          <a:p>
            <a:r>
              <a:rPr lang="en-US" sz="3000" b="1" dirty="0"/>
              <a:t>Security</a:t>
            </a:r>
          </a:p>
          <a:p>
            <a:r>
              <a:rPr lang="en-US" sz="2400" dirty="0"/>
              <a:t>DBA</a:t>
            </a:r>
          </a:p>
          <a:p>
            <a:r>
              <a:rPr lang="en-US" sz="3300" b="1" dirty="0"/>
              <a:t>QA </a:t>
            </a:r>
          </a:p>
          <a:p>
            <a:r>
              <a:rPr lang="en-US" sz="2400" dirty="0"/>
              <a:t>Release Management</a:t>
            </a:r>
          </a:p>
          <a:p>
            <a:r>
              <a:rPr lang="en-US" sz="2400" dirty="0"/>
              <a:t>Management</a:t>
            </a:r>
          </a:p>
          <a:p>
            <a:pPr marL="0" indent="0">
              <a:buNone/>
            </a:pPr>
            <a:endParaRPr lang="en-US" sz="2400" dirty="0"/>
          </a:p>
        </p:txBody>
      </p:sp>
      <p:sp>
        <p:nvSpPr>
          <p:cNvPr id="4" name="Rectangle 3">
            <a:extLst>
              <a:ext uri="{FF2B5EF4-FFF2-40B4-BE49-F238E27FC236}">
                <a16:creationId xmlns:a16="http://schemas.microsoft.com/office/drawing/2014/main" id="{702C9BCB-903B-4AD6-B0E8-F8008DA87E71}"/>
              </a:ext>
            </a:extLst>
          </p:cNvPr>
          <p:cNvSpPr/>
          <p:nvPr/>
        </p:nvSpPr>
        <p:spPr>
          <a:xfrm>
            <a:off x="4553082" y="2281737"/>
            <a:ext cx="6974665" cy="2862322"/>
          </a:xfrm>
          <a:prstGeom prst="rect">
            <a:avLst/>
          </a:prstGeom>
        </p:spPr>
        <p:txBody>
          <a:bodyPr wrap="square">
            <a:spAutoFit/>
          </a:bodyPr>
          <a:lstStyle/>
          <a:p>
            <a:r>
              <a:rPr lang="en-US" sz="3600" dirty="0"/>
              <a:t>DevOps is for </a:t>
            </a:r>
            <a:r>
              <a:rPr lang="en-US" sz="3600" b="1" dirty="0"/>
              <a:t>senior architects, developers and engineers as well as the Innovation and DevOps teams &amp; leadership</a:t>
            </a:r>
            <a:r>
              <a:rPr lang="en-US" sz="3600" dirty="0"/>
              <a:t>. </a:t>
            </a:r>
          </a:p>
          <a:p>
            <a:r>
              <a:rPr lang="en-US" sz="3600" dirty="0"/>
              <a:t>- Everyone enjoys the benefits</a:t>
            </a:r>
          </a:p>
        </p:txBody>
      </p:sp>
      <p:sp>
        <p:nvSpPr>
          <p:cNvPr id="5" name="Star: 24 Points 4">
            <a:extLst>
              <a:ext uri="{FF2B5EF4-FFF2-40B4-BE49-F238E27FC236}">
                <a16:creationId xmlns:a16="http://schemas.microsoft.com/office/drawing/2014/main" id="{D347B75E-B533-4F27-9F0A-01C80E2417A2}"/>
              </a:ext>
            </a:extLst>
          </p:cNvPr>
          <p:cNvSpPr/>
          <p:nvPr/>
        </p:nvSpPr>
        <p:spPr>
          <a:xfrm>
            <a:off x="3872011" y="5051272"/>
            <a:ext cx="7561142" cy="1486987"/>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OR Else??</a:t>
            </a:r>
          </a:p>
        </p:txBody>
      </p:sp>
    </p:spTree>
    <p:extLst>
      <p:ext uri="{BB962C8B-B14F-4D97-AF65-F5344CB8AC3E}">
        <p14:creationId xmlns:p14="http://schemas.microsoft.com/office/powerpoint/2010/main" val="161682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E46B-4E9D-408C-8060-7CC7C587C2DC}"/>
              </a:ext>
            </a:extLst>
          </p:cNvPr>
          <p:cNvSpPr>
            <a:spLocks noGrp="1"/>
          </p:cNvSpPr>
          <p:nvPr>
            <p:ph type="title"/>
          </p:nvPr>
        </p:nvSpPr>
        <p:spPr/>
        <p:txBody>
          <a:bodyPr/>
          <a:lstStyle/>
          <a:p>
            <a:r>
              <a:rPr lang="en-US" dirty="0"/>
              <a:t>The right discussions with the right people</a:t>
            </a:r>
            <a:br>
              <a:rPr lang="en-US" dirty="0"/>
            </a:br>
            <a:r>
              <a:rPr lang="en-US" dirty="0"/>
              <a:t>Getting Started</a:t>
            </a:r>
          </a:p>
        </p:txBody>
      </p:sp>
      <p:sp>
        <p:nvSpPr>
          <p:cNvPr id="5" name="Content Placeholder 4">
            <a:extLst>
              <a:ext uri="{FF2B5EF4-FFF2-40B4-BE49-F238E27FC236}">
                <a16:creationId xmlns:a16="http://schemas.microsoft.com/office/drawing/2014/main" id="{934678C9-3593-4BE8-B726-2CB15908E954}"/>
              </a:ext>
            </a:extLst>
          </p:cNvPr>
          <p:cNvSpPr>
            <a:spLocks noGrp="1"/>
          </p:cNvSpPr>
          <p:nvPr>
            <p:ph idx="1"/>
          </p:nvPr>
        </p:nvSpPr>
        <p:spPr/>
        <p:txBody>
          <a:bodyPr>
            <a:normAutofit lnSpcReduction="10000"/>
          </a:bodyPr>
          <a:lstStyle/>
          <a:p>
            <a:r>
              <a:rPr lang="en-US" dirty="0"/>
              <a:t>Champion?  (CIO, COO, Dev Manager, Innovations Manager, DevOps Manager, Director of IT, Other?</a:t>
            </a:r>
          </a:p>
          <a:p>
            <a:pPr lvl="1"/>
            <a:r>
              <a:rPr lang="en-US" dirty="0"/>
              <a:t>Discussion depends on Role</a:t>
            </a:r>
          </a:p>
          <a:p>
            <a:pPr lvl="1"/>
            <a:r>
              <a:rPr lang="en-US" dirty="0"/>
              <a:t>Objective: Fill a fundamental Need</a:t>
            </a:r>
          </a:p>
          <a:p>
            <a:pPr lvl="1"/>
            <a:r>
              <a:rPr lang="en-US" dirty="0"/>
              <a:t>Start with broad advantages </a:t>
            </a:r>
          </a:p>
          <a:p>
            <a:pPr lvl="2"/>
            <a:r>
              <a:rPr lang="en-US" dirty="0"/>
              <a:t>Significantly reduce cost of Application build and deployment</a:t>
            </a:r>
          </a:p>
          <a:p>
            <a:pPr lvl="2"/>
            <a:r>
              <a:rPr lang="en-US" dirty="0"/>
              <a:t>Shorten Development cycle by months</a:t>
            </a:r>
          </a:p>
          <a:p>
            <a:pPr lvl="2"/>
            <a:r>
              <a:rPr lang="en-US" dirty="0"/>
              <a:t>Increase Customer Satisfaction</a:t>
            </a:r>
          </a:p>
          <a:p>
            <a:pPr lvl="2"/>
            <a:r>
              <a:rPr lang="en-US" dirty="0"/>
              <a:t>Get cross functional teams working together</a:t>
            </a:r>
          </a:p>
          <a:p>
            <a:pPr lvl="2"/>
            <a:r>
              <a:rPr lang="en-US" dirty="0"/>
              <a:t>Increase technical staff skills</a:t>
            </a:r>
          </a:p>
          <a:p>
            <a:pPr lvl="1"/>
            <a:r>
              <a:rPr lang="en-US" dirty="0"/>
              <a:t>Ask probing questions</a:t>
            </a:r>
          </a:p>
          <a:p>
            <a:pPr lvl="2"/>
            <a:r>
              <a:rPr lang="en-US" dirty="0"/>
              <a:t>What are some of the biggest challenges you and your organization are facing now?</a:t>
            </a:r>
          </a:p>
          <a:p>
            <a:pPr lvl="2"/>
            <a:r>
              <a:rPr lang="en-US" dirty="0"/>
              <a:t>Drill down into the answers to find how DevOps helps solve those challenges</a:t>
            </a:r>
          </a:p>
          <a:p>
            <a:pPr lvl="2"/>
            <a:endParaRPr lang="en-US" dirty="0"/>
          </a:p>
          <a:p>
            <a:endParaRPr lang="en-US" dirty="0"/>
          </a:p>
          <a:p>
            <a:endParaRPr lang="en-US" dirty="0"/>
          </a:p>
        </p:txBody>
      </p:sp>
    </p:spTree>
    <p:extLst>
      <p:ext uri="{BB962C8B-B14F-4D97-AF65-F5344CB8AC3E}">
        <p14:creationId xmlns:p14="http://schemas.microsoft.com/office/powerpoint/2010/main" val="687641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2531</TotalTime>
  <Words>5610</Words>
  <Application>Microsoft Office PowerPoint</Application>
  <PresentationFormat>Widescreen</PresentationFormat>
  <Paragraphs>1114</Paragraphs>
  <Slides>58</Slides>
  <Notes>58</Notes>
  <HiddenSlides>20</HiddenSlides>
  <MMClips>0</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58</vt:i4>
      </vt:variant>
    </vt:vector>
  </HeadingPairs>
  <TitlesOfParts>
    <vt:vector size="82" baseType="lpstr">
      <vt:lpstr>MS PGothic</vt:lpstr>
      <vt:lpstr>SimSun</vt:lpstr>
      <vt:lpstr>游ゴシック</vt:lpstr>
      <vt:lpstr>游ゴシック Light</vt:lpstr>
      <vt:lpstr>Arial</vt:lpstr>
      <vt:lpstr>Arial Narrow</vt:lpstr>
      <vt:lpstr>Calibri</vt:lpstr>
      <vt:lpstr>Calibri Light</vt:lpstr>
      <vt:lpstr>Cambria Math</vt:lpstr>
      <vt:lpstr>Consolas</vt:lpstr>
      <vt:lpstr>Segoe UI</vt:lpstr>
      <vt:lpstr>Segoe UI Black</vt:lpstr>
      <vt:lpstr>Segoe UI Light</vt:lpstr>
      <vt:lpstr>Segoe UI Semibold</vt:lpstr>
      <vt:lpstr>Segoe UI Semilight</vt:lpstr>
      <vt:lpstr>Times New Roman</vt:lpstr>
      <vt:lpstr>Trebuchet MS</vt:lpstr>
      <vt:lpstr>Wingdings</vt:lpstr>
      <vt:lpstr>Office Theme</vt:lpstr>
      <vt:lpstr>1_5-30610_Microsoft_Ignite_Keynote_Template</vt:lpstr>
      <vt:lpstr>2_MSVID_White_16x9_2012-08-18</vt:lpstr>
      <vt:lpstr>1_Office Theme</vt:lpstr>
      <vt:lpstr>2_Office Theme</vt:lpstr>
      <vt:lpstr>think-cell Slide</vt:lpstr>
      <vt:lpstr>PowerPoint Presentation</vt:lpstr>
      <vt:lpstr>Join US – Microsoft Developer Meetups</vt:lpstr>
      <vt:lpstr>DevOps Containers and Next Generation Micro Services 101</vt:lpstr>
      <vt:lpstr>Windows Server 2016, Containers and Next Generation Micro Services</vt:lpstr>
      <vt:lpstr>Hands On Lab Containers and Windows Server 2016</vt:lpstr>
      <vt:lpstr>Datacenter inflection points</vt:lpstr>
      <vt:lpstr>Kickstart Your DevOps Journey</vt:lpstr>
      <vt:lpstr>Who Should/Must Attend/Participate</vt:lpstr>
      <vt:lpstr>The right discussions with the right people Getting Started</vt:lpstr>
      <vt:lpstr>Tip: Must Read Book </vt:lpstr>
      <vt:lpstr>What is DevOps…</vt:lpstr>
      <vt:lpstr>DevOps is the union of people, process, and tools  to enable continuous delivery of value of our end uses. </vt:lpstr>
      <vt:lpstr>Do you know Microsoft?  Cultural and Digital Transformation</vt:lpstr>
      <vt:lpstr>DevOps Practices</vt:lpstr>
      <vt:lpstr>Role of Security in DevOps aka DevSecOps</vt:lpstr>
      <vt:lpstr>Roles and Responsibilities</vt:lpstr>
      <vt:lpstr>Traditional vs modern dev-ops</vt:lpstr>
      <vt:lpstr>Tools: Containerization</vt:lpstr>
      <vt:lpstr>What is a container?</vt:lpstr>
      <vt:lpstr>What is a container?</vt:lpstr>
      <vt:lpstr>What is a container?</vt:lpstr>
      <vt:lpstr>What is a container?</vt:lpstr>
      <vt:lpstr>What is a container?</vt:lpstr>
      <vt:lpstr>Architecture… Session VS VM (or VDI)</vt:lpstr>
      <vt:lpstr>Architecture…  Containers with VM isolation</vt:lpstr>
      <vt:lpstr>Architecture Deep Dive: Architecture of a  Container Host</vt:lpstr>
      <vt:lpstr>Cloud is a key enabler of DevOps – Agile &amp; Functional a new way to think about a datacenter </vt:lpstr>
      <vt:lpstr>How Containers Run</vt:lpstr>
      <vt:lpstr>Value Stream Mapping – Understanding and Teaching</vt:lpstr>
      <vt:lpstr>Microsoft Fortifies Commitment to Open Source, Becomes Linux Foundation Platinum Member    </vt:lpstr>
      <vt:lpstr>Docker and Container Portability</vt:lpstr>
      <vt:lpstr>Docker Client runs the same on Windows and Linux</vt:lpstr>
      <vt:lpstr>What is DevOps…</vt:lpstr>
      <vt:lpstr>After  DevOps</vt:lpstr>
      <vt:lpstr>Microservices</vt:lpstr>
      <vt:lpstr>Monolithic vs Micro Services DevOps an Enabler of Micro Services </vt:lpstr>
      <vt:lpstr>Monolith and Microservices</vt:lpstr>
      <vt:lpstr>DevOps &amp; Monolithic vs Micro Services</vt:lpstr>
      <vt:lpstr>What’s the downside?</vt:lpstr>
      <vt:lpstr>Monolith/Traditional vs Microservices/born in cloud</vt:lpstr>
      <vt:lpstr>Azure Functions</vt:lpstr>
      <vt:lpstr>Azure Functions Case Study</vt:lpstr>
      <vt:lpstr>Security</vt:lpstr>
      <vt:lpstr>PowerPoint Presentation</vt:lpstr>
      <vt:lpstr>Sample microservices application dev-ops flow using containers</vt:lpstr>
      <vt:lpstr>Dev/Ops Process with Containers</vt:lpstr>
      <vt:lpstr>Higher Level Services</vt:lpstr>
      <vt:lpstr>PowerPoint Presentation</vt:lpstr>
      <vt:lpstr>PowerPoint Presentation</vt:lpstr>
      <vt:lpstr>How Long Will it take to be mainstream?</vt:lpstr>
      <vt:lpstr>Homework [Optional]</vt:lpstr>
      <vt:lpstr>Containers Offer</vt:lpstr>
      <vt:lpstr>Making Them Ideal For</vt:lpstr>
      <vt:lpstr>Azure Container Service Template</vt:lpstr>
      <vt:lpstr>Learn more  with FREE  IT Pro Resources</vt:lpstr>
      <vt:lpstr>Free Resources for DevOps Practices</vt:lpstr>
      <vt:lpstr>Event Notifications – Http://ITProGuru.com/join Example: Azure Certification Jump Start  70-534 Architecting Microsoft Azure Solutions </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85</cp:revision>
  <dcterms:created xsi:type="dcterms:W3CDTF">2016-07-18T18:09:56Z</dcterms:created>
  <dcterms:modified xsi:type="dcterms:W3CDTF">2017-11-15T01:00:03Z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2017-10-17T14:10:49.2298501-04:00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